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7" r:id="rId4"/>
    <p:sldId id="258" r:id="rId5"/>
    <p:sldId id="259" r:id="rId6"/>
    <p:sldId id="260" r:id="rId7"/>
    <p:sldId id="261" r:id="rId8"/>
    <p:sldId id="262" r:id="rId9"/>
    <p:sldId id="263" r:id="rId10"/>
    <p:sldId id="264" r:id="rId11"/>
    <p:sldId id="267" r:id="rId12"/>
  </p:sldIdLst>
  <p:sldSz cx="9144000" cy="6858000" type="screen4x3"/>
  <p:notesSz cx="6797675" cy="99250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137" autoAdjust="0"/>
  </p:normalViewPr>
  <p:slideViewPr>
    <p:cSldViewPr>
      <p:cViewPr varScale="1">
        <p:scale>
          <a:sx n="74" d="100"/>
          <a:sy n="74" d="100"/>
        </p:scale>
        <p:origin x="-125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B4E8087-9012-4F86-96CE-19CAECEB24A2}" type="datetimeFigureOut">
              <a:rPr lang="ru-RU" smtClean="0"/>
              <a:pPr/>
              <a:t>03.12.2017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4C7F36A-D5C0-43DA-AA1C-C81384335EB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E8087-9012-4F86-96CE-19CAECEB24A2}" type="datetimeFigureOut">
              <a:rPr lang="ru-RU" smtClean="0"/>
              <a:pPr/>
              <a:t>03.12.2017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7F36A-D5C0-43DA-AA1C-C81384335EB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571744"/>
            <a:ext cx="9144000" cy="1071570"/>
          </a:xfrm>
          <a:noFill/>
        </p:spPr>
        <p:txBody>
          <a:bodyPr>
            <a:normAutofit/>
          </a:bodyPr>
          <a:lstStyle/>
          <a:p>
            <a:r>
              <a:rPr lang="ru-RU" dirty="0" smtClean="0">
                <a:ln w="57150"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ШПИОНСКОЕ КОЛЬЦО-ЛАЗЕР</a:t>
            </a:r>
            <a:endParaRPr lang="ru-RU" dirty="0">
              <a:ln w="57150"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3" name="Подзаголовок 2"/>
          <p:cNvSpPr>
            <a:spLocks noGrp="1"/>
          </p:cNvSpPr>
          <p:nvPr>
            <p:ph type="subTitle" idx="1"/>
          </p:nvPr>
        </p:nvSpPr>
        <p:spPr>
          <a:xfrm>
            <a:off x="0" y="3571876"/>
            <a:ext cx="9144000" cy="1357322"/>
          </a:xfrm>
          <a:noFill/>
        </p:spPr>
        <p:txBody>
          <a:bodyPr>
            <a:norm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Работа ученика 6В класса Викторова Артема</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МАОУ многопрофильная гимназия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13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г.Пензы</a:t>
            </a:r>
            <a:endPar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145" name="Picture 1"/>
          <p:cNvPicPr>
            <a:picLocks noChangeAspect="1" noChangeArrowheads="1"/>
          </p:cNvPicPr>
          <p:nvPr/>
        </p:nvPicPr>
        <p:blipFill>
          <a:blip r:embed="rId3"/>
          <a:srcRect r="27366"/>
          <a:stretch>
            <a:fillRect/>
          </a:stretch>
        </p:blipFill>
        <p:spPr bwMode="auto">
          <a:xfrm>
            <a:off x="0" y="6143645"/>
            <a:ext cx="9144001" cy="714355"/>
          </a:xfrm>
          <a:prstGeom prst="rect">
            <a:avLst/>
          </a:prstGeom>
          <a:noFill/>
          <a:ln w="9525">
            <a:noFill/>
            <a:miter lim="800000"/>
            <a:headEnd/>
            <a:tailEnd/>
          </a:ln>
          <a:effectLst/>
        </p:spPr>
      </p:pic>
      <p:sp>
        <p:nvSpPr>
          <p:cNvPr id="5" name="Подзаголовок 2"/>
          <p:cNvSpPr txBox="1">
            <a:spLocks/>
          </p:cNvSpPr>
          <p:nvPr/>
        </p:nvSpPr>
        <p:spPr>
          <a:xfrm>
            <a:off x="3643306" y="6143644"/>
            <a:ext cx="5500694" cy="714356"/>
          </a:xfrm>
          <a:prstGeom prst="rect">
            <a:avLst/>
          </a:prstGeom>
          <a:noFill/>
        </p:spPr>
        <p:txBody>
          <a:bodyPr vert="horz" lIns="91440" tIns="45720" rIns="91440" bIns="45720" rtlCol="0" anchor="ctr">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lang="ru-RU" b="1" dirty="0" smtClean="0">
                <a:solidFill>
                  <a:schemeClr val="bg1"/>
                </a:solidFill>
                <a:latin typeface="+mj-lt"/>
              </a:rPr>
              <a:t>Конкурсная программа «</a:t>
            </a:r>
            <a:r>
              <a:rPr lang="ru-RU" b="1" dirty="0" err="1" smtClean="0">
                <a:solidFill>
                  <a:schemeClr val="bg1"/>
                </a:solidFill>
                <a:latin typeface="+mj-lt"/>
              </a:rPr>
              <a:t>Дети-шпионам</a:t>
            </a:r>
            <a:r>
              <a:rPr lang="ru-RU" b="1" dirty="0" smtClean="0">
                <a:solidFill>
                  <a:schemeClr val="bg1"/>
                </a:solidFill>
                <a:latin typeface="+mj-lt"/>
              </a:rPr>
              <a:t>»</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lang="ru-RU" b="1" dirty="0" smtClean="0">
                <a:solidFill>
                  <a:schemeClr val="bg1"/>
                </a:solidFill>
                <a:latin typeface="+mj-lt"/>
              </a:rPr>
              <a:t>ЗАДАНИЕ №1</a:t>
            </a:r>
            <a:endParaRPr kumimoji="0" lang="ru-RU" b="1" i="0" u="none" strike="noStrike" kern="1200" cap="none" spc="0" normalizeH="0" baseline="0" noProof="0" dirty="0">
              <a:ln>
                <a:noFill/>
              </a:ln>
              <a:solidFill>
                <a:schemeClr val="bg1"/>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0" y="4786322"/>
            <a:ext cx="9144000" cy="1714512"/>
            <a:chOff x="0" y="4786322"/>
            <a:chExt cx="9144000" cy="1714512"/>
          </a:xfrm>
        </p:grpSpPr>
        <p:cxnSp>
          <p:nvCxnSpPr>
            <p:cNvPr id="9" name="Прямая соединительная линия 8"/>
            <p:cNvCxnSpPr/>
            <p:nvPr/>
          </p:nvCxnSpPr>
          <p:spPr>
            <a:xfrm flipV="1">
              <a:off x="0" y="4786322"/>
              <a:ext cx="9144000" cy="1571636"/>
            </a:xfrm>
            <a:prstGeom prst="line">
              <a:avLst/>
            </a:prstGeom>
            <a:ln w="28575">
              <a:solidFill>
                <a:schemeClr val="bg1"/>
              </a:solidFill>
            </a:ln>
            <a:effectLst>
              <a:glow rad="228600">
                <a:schemeClr val="accent1">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10" name="Прямая соединительная линия 9"/>
            <p:cNvCxnSpPr/>
            <p:nvPr/>
          </p:nvCxnSpPr>
          <p:spPr>
            <a:xfrm>
              <a:off x="0" y="5572140"/>
              <a:ext cx="9144000" cy="928694"/>
            </a:xfrm>
            <a:prstGeom prst="line">
              <a:avLst/>
            </a:prstGeom>
            <a:ln w="28575">
              <a:solidFill>
                <a:schemeClr val="bg1"/>
              </a:solidFill>
            </a:ln>
            <a:effectLst>
              <a:glow rad="228600">
                <a:schemeClr val="accent3">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11" name="Прямая соединительная линия 10"/>
            <p:cNvCxnSpPr/>
            <p:nvPr/>
          </p:nvCxnSpPr>
          <p:spPr>
            <a:xfrm flipV="1">
              <a:off x="0" y="5429264"/>
              <a:ext cx="9144000" cy="642942"/>
            </a:xfrm>
            <a:prstGeom prst="line">
              <a:avLst/>
            </a:prstGeom>
            <a:ln w="28575">
              <a:solidFill>
                <a:schemeClr val="bg1"/>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grpSp>
      <p:pic>
        <p:nvPicPr>
          <p:cNvPr id="20484" name="Picture 4" descr="http://www.xcom-hobby.ru/var/files/a4/13/5707c8aa4130b847075549"/>
          <p:cNvPicPr>
            <a:picLocks noChangeAspect="1" noChangeArrowheads="1"/>
          </p:cNvPicPr>
          <p:nvPr/>
        </p:nvPicPr>
        <p:blipFill>
          <a:blip r:embed="rId2"/>
          <a:srcRect/>
          <a:stretch>
            <a:fillRect/>
          </a:stretch>
        </p:blipFill>
        <p:spPr bwMode="auto">
          <a:xfrm>
            <a:off x="214282" y="1785926"/>
            <a:ext cx="3357140" cy="2500330"/>
          </a:xfrm>
          <a:prstGeom prst="rect">
            <a:avLst/>
          </a:prstGeom>
          <a:noFill/>
        </p:spPr>
      </p:pic>
      <p:sp>
        <p:nvSpPr>
          <p:cNvPr id="3" name="Содержимое 2"/>
          <p:cNvSpPr>
            <a:spLocks noGrp="1"/>
          </p:cNvSpPr>
          <p:nvPr>
            <p:ph idx="1"/>
          </p:nvPr>
        </p:nvSpPr>
        <p:spPr>
          <a:xfrm>
            <a:off x="3357554" y="1600200"/>
            <a:ext cx="5329246" cy="4525963"/>
          </a:xfrm>
        </p:spPr>
        <p:txBody>
          <a:bodyPr>
            <a:noAutofit/>
          </a:bodyPr>
          <a:lstStyle/>
          <a:p>
            <a:pPr marL="0" indent="0" algn="just">
              <a:spcBef>
                <a:spcPts val="0"/>
              </a:spcBef>
              <a:buNone/>
            </a:pPr>
            <a:r>
              <a:rPr lang="ru-RU" sz="2000" dirty="0" smtClean="0"/>
              <a:t>Чтобы кольцом не могли воспользоваться чужие, кольцо включается только по отпечатку пальцев его владельца. Отпечаток образуется папиллярными узором на коже, это выступы и углубления, образующие неповторимый рисунок. </a:t>
            </a:r>
          </a:p>
          <a:p>
            <a:pPr marL="0" indent="0" algn="just">
              <a:spcBef>
                <a:spcPts val="0"/>
              </a:spcBef>
              <a:buNone/>
            </a:pPr>
            <a:r>
              <a:rPr lang="ru-RU" sz="2000" dirty="0" smtClean="0"/>
              <a:t>Узор у каждого человека уникален даже у близких родственников и близнецов. Он формируется еще у </a:t>
            </a:r>
            <a:r>
              <a:rPr lang="ru-RU" sz="2000" dirty="0" err="1" smtClean="0"/>
              <a:t>нерожденного</a:t>
            </a:r>
            <a:r>
              <a:rPr lang="ru-RU" sz="2000" dirty="0" smtClean="0"/>
              <a:t> плода и остается неизменным на протяжении всей жизни.</a:t>
            </a:r>
          </a:p>
          <a:p>
            <a:pPr marL="0" indent="0" algn="just">
              <a:spcBef>
                <a:spcPts val="0"/>
              </a:spcBef>
              <a:buNone/>
            </a:pPr>
            <a:r>
              <a:rPr lang="ru-RU" sz="2000" dirty="0" smtClean="0"/>
              <a:t>Каждый отпечаток содержит не только визуальные особенности, но и свою тепловую и электрическую характеристику.</a:t>
            </a:r>
          </a:p>
          <a:p>
            <a:pPr marL="0" indent="0" algn="just">
              <a:spcBef>
                <a:spcPts val="0"/>
              </a:spcBef>
              <a:buNone/>
            </a:pPr>
            <a:endParaRPr lang="ru-RU" sz="2000" dirty="0"/>
          </a:p>
        </p:txBody>
      </p:sp>
      <p:sp>
        <p:nvSpPr>
          <p:cNvPr id="6" name="Заголовок 1"/>
          <p:cNvSpPr txBox="1">
            <a:spLocks/>
          </p:cNvSpPr>
          <p:nvPr/>
        </p:nvSpPr>
        <p:spPr>
          <a:xfrm>
            <a:off x="0" y="428604"/>
            <a:ext cx="9144000" cy="725470"/>
          </a:xfrm>
          <a:prstGeom prst="rect">
            <a:avLst/>
          </a:prstGeom>
          <a:solidFill>
            <a:schemeClr val="accent2"/>
          </a:solidFill>
          <a:effectLst>
            <a:outerShdw blurRad="50800" dist="38100" dir="5400000" algn="t" rotWithShape="0">
              <a:prstClr val="black">
                <a:alpha val="40000"/>
              </a:prstClr>
            </a:outerShdw>
          </a:effectLst>
        </p:spPr>
        <p:txBody>
          <a:bodyPr vert="horz" lIns="91440" tIns="45720" rIns="91440" bIns="45720" rtlCol="0" anchor="ctr">
            <a:normAutofit fontScale="97500" lnSpcReduction="10000"/>
          </a:bodyPr>
          <a:lstStyle/>
          <a:p>
            <a:pPr lvl="0" algn="ctr">
              <a:spcBef>
                <a:spcPct val="0"/>
              </a:spcBef>
            </a:pPr>
            <a:r>
              <a:rPr lang="ru-RU" sz="4400" b="1" dirty="0" smtClean="0">
                <a:solidFill>
                  <a:schemeClr val="bg1"/>
                </a:solidFill>
              </a:rPr>
              <a:t>7. Сканер отпечатков пальцев</a:t>
            </a:r>
            <a:endParaRPr kumimoji="0" lang="ru-RU"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0" y="4643446"/>
            <a:ext cx="9144000" cy="1143008"/>
          </a:xfrm>
          <a:prstGeom prst="rect">
            <a:avLst/>
          </a:prstGeom>
          <a:noFill/>
        </p:spPr>
        <p:txBody>
          <a:bodyPr vert="horz" lIns="91440" tIns="45720" rIns="91440" bIns="45720" rtlCol="0" anchor="ctr">
            <a:normAutofit fontScale="97500"/>
          </a:bodyPr>
          <a:lstStyle/>
          <a:p>
            <a:pPr lvl="0" algn="ctr">
              <a:spcBef>
                <a:spcPct val="0"/>
              </a:spcBef>
            </a:pPr>
            <a:r>
              <a:rPr lang="ru-RU" sz="4400" b="1" dirty="0" smtClean="0">
                <a:solidFill>
                  <a:schemeClr val="bg1"/>
                </a:solidFill>
              </a:rPr>
              <a:t>Спасибо за внимание</a:t>
            </a:r>
            <a:endParaRPr kumimoji="0" lang="ru-RU"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28604"/>
            <a:ext cx="9144000" cy="725470"/>
          </a:xfrm>
          <a:solidFill>
            <a:schemeClr val="accent2"/>
          </a:solidFill>
          <a:effectLst>
            <a:outerShdw blurRad="50800" dist="38100" dir="5400000" algn="t" rotWithShape="0">
              <a:prstClr val="black">
                <a:alpha val="40000"/>
              </a:prstClr>
            </a:outerShdw>
          </a:effectLst>
        </p:spPr>
        <p:txBody>
          <a:bodyPr>
            <a:normAutofit fontScale="90000"/>
          </a:bodyPr>
          <a:lstStyle/>
          <a:p>
            <a:r>
              <a:rPr lang="ru-RU" b="1" dirty="0" smtClean="0">
                <a:solidFill>
                  <a:schemeClr val="bg1"/>
                </a:solidFill>
              </a:rPr>
              <a:t>Введение</a:t>
            </a:r>
            <a:endParaRPr lang="ru-RU" b="1" dirty="0">
              <a:solidFill>
                <a:schemeClr val="bg1"/>
              </a:solidFill>
            </a:endParaRPr>
          </a:p>
        </p:txBody>
      </p:sp>
      <p:sp>
        <p:nvSpPr>
          <p:cNvPr id="3" name="Содержимое 2"/>
          <p:cNvSpPr>
            <a:spLocks noGrp="1"/>
          </p:cNvSpPr>
          <p:nvPr>
            <p:ph idx="1"/>
          </p:nvPr>
        </p:nvSpPr>
        <p:spPr>
          <a:xfrm>
            <a:off x="457200" y="1357298"/>
            <a:ext cx="8229600" cy="1928826"/>
          </a:xfrm>
        </p:spPr>
        <p:txBody>
          <a:bodyPr>
            <a:normAutofit fontScale="62500" lnSpcReduction="20000"/>
          </a:bodyPr>
          <a:lstStyle/>
          <a:p>
            <a:pPr marL="0" indent="0" algn="just">
              <a:buNone/>
            </a:pPr>
            <a:r>
              <a:rPr lang="ru-RU" dirty="0" smtClean="0"/>
              <a:t>Насыщенная приключениями работа агента секретных служб не оставляет сомнения, что в любую минуту можно оказаться в очень трудных ситуациях и, конечно, к ним нужно быть готовым заранее. В этом агенту помогает арсенал суперсовременных шпионских устройств, создание которых возможно только благодаря </a:t>
            </a:r>
            <a:r>
              <a:rPr lang="ru-RU" dirty="0" err="1" smtClean="0"/>
              <a:t>нанотехнологиям</a:t>
            </a:r>
            <a:r>
              <a:rPr lang="ru-RU" dirty="0" smtClean="0"/>
              <a:t>. Одно из незаменимых устройств – кольцо-лазер, способное прожигать различные материалы. Рассмотрим его устройство и опишем составные части.</a:t>
            </a:r>
            <a:endParaRPr lang="ru-RU" dirty="0"/>
          </a:p>
        </p:txBody>
      </p:sp>
      <p:pic>
        <p:nvPicPr>
          <p:cNvPr id="23557" name="Picture 5"/>
          <p:cNvPicPr>
            <a:picLocks noChangeAspect="1" noChangeArrowheads="1"/>
          </p:cNvPicPr>
          <p:nvPr/>
        </p:nvPicPr>
        <p:blipFill>
          <a:blip r:embed="rId2"/>
          <a:srcRect t="22222" b="9723"/>
          <a:stretch>
            <a:fillRect/>
          </a:stretch>
        </p:blipFill>
        <p:spPr bwMode="auto">
          <a:xfrm>
            <a:off x="571472" y="3357562"/>
            <a:ext cx="8143932" cy="3117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laser-ring.jpg"/>
          <p:cNvPicPr>
            <a:picLocks noGrp="1" noChangeAspect="1"/>
          </p:cNvPicPr>
          <p:nvPr>
            <p:ph idx="1"/>
          </p:nvPr>
        </p:nvPicPr>
        <p:blipFill>
          <a:blip r:embed="rId2"/>
          <a:stretch>
            <a:fillRect/>
          </a:stretch>
        </p:blipFill>
        <p:spPr>
          <a:xfrm>
            <a:off x="714348" y="1571612"/>
            <a:ext cx="2812773" cy="4525963"/>
          </a:xfrm>
        </p:spPr>
      </p:pic>
      <p:sp>
        <p:nvSpPr>
          <p:cNvPr id="5" name="TextBox 4"/>
          <p:cNvSpPr txBox="1"/>
          <p:nvPr/>
        </p:nvSpPr>
        <p:spPr>
          <a:xfrm>
            <a:off x="4000496" y="1643050"/>
            <a:ext cx="4714908" cy="4401205"/>
          </a:xfrm>
          <a:prstGeom prst="rect">
            <a:avLst/>
          </a:prstGeom>
          <a:noFill/>
        </p:spPr>
        <p:txBody>
          <a:bodyPr wrap="square" rtlCol="0">
            <a:spAutoFit/>
          </a:bodyPr>
          <a:lstStyle/>
          <a:p>
            <a:pPr marL="342900" indent="-342900">
              <a:spcBef>
                <a:spcPts val="200"/>
              </a:spcBef>
              <a:spcAft>
                <a:spcPts val="200"/>
              </a:spcAft>
              <a:buFont typeface="+mj-lt"/>
              <a:buAutoNum type="arabicParenR"/>
            </a:pPr>
            <a:r>
              <a:rPr lang="ru-RU" sz="2000" dirty="0" smtClean="0"/>
              <a:t>Оптическая система фокусировки лазера</a:t>
            </a:r>
          </a:p>
          <a:p>
            <a:pPr marL="342900" indent="-342900">
              <a:spcBef>
                <a:spcPts val="200"/>
              </a:spcBef>
              <a:spcAft>
                <a:spcPts val="200"/>
              </a:spcAft>
              <a:buFont typeface="+mj-lt"/>
              <a:buAutoNum type="arabicParenR"/>
            </a:pPr>
            <a:r>
              <a:rPr lang="ru-RU" sz="2000" dirty="0" smtClean="0"/>
              <a:t>Полупроводниковый лазер высокой мощности</a:t>
            </a:r>
          </a:p>
          <a:p>
            <a:pPr marL="342900" indent="-342900">
              <a:spcBef>
                <a:spcPts val="200"/>
              </a:spcBef>
              <a:spcAft>
                <a:spcPts val="200"/>
              </a:spcAft>
              <a:buFont typeface="+mj-lt"/>
              <a:buAutoNum type="arabicParenR"/>
            </a:pPr>
            <a:r>
              <a:rPr lang="ru-RU" sz="2000" dirty="0" smtClean="0"/>
              <a:t>Электронная схема управления с микроконтроллером</a:t>
            </a:r>
          </a:p>
          <a:p>
            <a:pPr marL="342900" indent="-342900">
              <a:spcBef>
                <a:spcPts val="200"/>
              </a:spcBef>
              <a:spcAft>
                <a:spcPts val="200"/>
              </a:spcAft>
              <a:buFont typeface="+mj-lt"/>
              <a:buAutoNum type="arabicParenR"/>
            </a:pPr>
            <a:r>
              <a:rPr lang="ru-RU" sz="2000" dirty="0" smtClean="0"/>
              <a:t>Корпус кольца из композитного материала</a:t>
            </a:r>
          </a:p>
          <a:p>
            <a:pPr marL="342900" indent="-342900">
              <a:spcBef>
                <a:spcPts val="200"/>
              </a:spcBef>
              <a:spcAft>
                <a:spcPts val="200"/>
              </a:spcAft>
              <a:buFont typeface="+mj-lt"/>
              <a:buAutoNum type="arabicParenR"/>
            </a:pPr>
            <a:r>
              <a:rPr lang="ru-RU" sz="2000" dirty="0" smtClean="0"/>
              <a:t>Гибкая </a:t>
            </a:r>
            <a:r>
              <a:rPr lang="ru-RU" sz="2000" dirty="0" err="1" smtClean="0"/>
              <a:t>нанобатарея</a:t>
            </a:r>
            <a:endParaRPr lang="ru-RU" sz="2000" dirty="0" smtClean="0"/>
          </a:p>
          <a:p>
            <a:pPr marL="342900" indent="-342900">
              <a:spcBef>
                <a:spcPts val="200"/>
              </a:spcBef>
              <a:spcAft>
                <a:spcPts val="200"/>
              </a:spcAft>
              <a:buFont typeface="+mj-lt"/>
              <a:buAutoNum type="arabicParenR"/>
            </a:pPr>
            <a:r>
              <a:rPr lang="ru-RU" sz="2000" dirty="0" smtClean="0"/>
              <a:t>Индукционная катушка беспроводного зарядного устройства</a:t>
            </a:r>
          </a:p>
          <a:p>
            <a:pPr marL="342900" indent="-342900">
              <a:spcBef>
                <a:spcPts val="200"/>
              </a:spcBef>
              <a:spcAft>
                <a:spcPts val="200"/>
              </a:spcAft>
              <a:buFont typeface="+mj-lt"/>
              <a:buAutoNum type="arabicParenR"/>
            </a:pPr>
            <a:r>
              <a:rPr lang="ru-RU" sz="2000" dirty="0" smtClean="0"/>
              <a:t>Сенсорная кнопка включения на основе сканера отпечатка пальцев</a:t>
            </a:r>
            <a:endParaRPr lang="ru-RU" sz="2000" dirty="0"/>
          </a:p>
        </p:txBody>
      </p:sp>
      <p:sp>
        <p:nvSpPr>
          <p:cNvPr id="10" name="Заголовок 1"/>
          <p:cNvSpPr txBox="1">
            <a:spLocks/>
          </p:cNvSpPr>
          <p:nvPr/>
        </p:nvSpPr>
        <p:spPr>
          <a:xfrm>
            <a:off x="0" y="428604"/>
            <a:ext cx="9144000" cy="725470"/>
          </a:xfrm>
          <a:prstGeom prst="rect">
            <a:avLst/>
          </a:prstGeom>
          <a:solidFill>
            <a:schemeClr val="accent2"/>
          </a:solidFill>
          <a:effectLst>
            <a:outerShdw blurRad="50800" dist="38100" dir="5400000" algn="t" rotWithShape="0">
              <a:prstClr val="black">
                <a:alpha val="40000"/>
              </a:prstClr>
            </a:outerShdw>
          </a:effectLst>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a:noFill/>
                </a:ln>
                <a:solidFill>
                  <a:schemeClr val="bg1"/>
                </a:solidFill>
                <a:effectLst/>
                <a:uLnTx/>
                <a:uFillTx/>
                <a:latin typeface="+mj-lt"/>
                <a:ea typeface="+mj-ea"/>
                <a:cs typeface="+mj-cs"/>
              </a:rPr>
              <a:t>Кольцо-лазер</a:t>
            </a:r>
            <a:endParaRPr kumimoji="0" lang="ru-RU" sz="4400" b="1" i="0" u="none" strike="noStrike" kern="1200" cap="none" spc="0" normalizeH="0" baseline="0" noProof="0" dirty="0">
              <a:ln>
                <a:noFill/>
              </a:ln>
              <a:solidFill>
                <a:schemeClr val="bg1"/>
              </a:solidFill>
              <a:effectLst/>
              <a:uLnTx/>
              <a:uFillTx/>
              <a:latin typeface="+mj-lt"/>
              <a:ea typeface="+mj-ea"/>
              <a:cs typeface="+mj-cs"/>
            </a:endParaRPr>
          </a:p>
        </p:txBody>
      </p:sp>
      <p:cxnSp>
        <p:nvCxnSpPr>
          <p:cNvPr id="6" name="Прямая соединительная линия 5"/>
          <p:cNvCxnSpPr/>
          <p:nvPr/>
        </p:nvCxnSpPr>
        <p:spPr>
          <a:xfrm rot="5400000" flipH="1" flipV="1">
            <a:off x="1076331" y="874719"/>
            <a:ext cx="1785926" cy="1588"/>
          </a:xfrm>
          <a:prstGeom prst="line">
            <a:avLst/>
          </a:prstGeom>
          <a:ln w="28575">
            <a:solidFill>
              <a:schemeClr val="bg1"/>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4786322"/>
            <a:ext cx="9144000" cy="1714512"/>
            <a:chOff x="0" y="4786322"/>
            <a:chExt cx="9144000" cy="1714512"/>
          </a:xfrm>
        </p:grpSpPr>
        <p:cxnSp>
          <p:nvCxnSpPr>
            <p:cNvPr id="6" name="Прямая соединительная линия 5"/>
            <p:cNvCxnSpPr/>
            <p:nvPr/>
          </p:nvCxnSpPr>
          <p:spPr>
            <a:xfrm flipV="1">
              <a:off x="0" y="4786322"/>
              <a:ext cx="9144000" cy="1571636"/>
            </a:xfrm>
            <a:prstGeom prst="line">
              <a:avLst/>
            </a:prstGeom>
            <a:ln w="28575">
              <a:solidFill>
                <a:schemeClr val="bg1"/>
              </a:solidFill>
            </a:ln>
            <a:effectLst>
              <a:glow rad="228600">
                <a:schemeClr val="accent1">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7" name="Прямая соединительная линия 6"/>
            <p:cNvCxnSpPr/>
            <p:nvPr/>
          </p:nvCxnSpPr>
          <p:spPr>
            <a:xfrm>
              <a:off x="0" y="5572140"/>
              <a:ext cx="9144000" cy="928694"/>
            </a:xfrm>
            <a:prstGeom prst="line">
              <a:avLst/>
            </a:prstGeom>
            <a:ln w="28575">
              <a:solidFill>
                <a:schemeClr val="bg1"/>
              </a:solidFill>
            </a:ln>
            <a:effectLst>
              <a:glow rad="228600">
                <a:schemeClr val="accent3">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8" name="Прямая соединительная линия 7"/>
            <p:cNvCxnSpPr/>
            <p:nvPr/>
          </p:nvCxnSpPr>
          <p:spPr>
            <a:xfrm flipV="1">
              <a:off x="0" y="5429264"/>
              <a:ext cx="9144000" cy="642942"/>
            </a:xfrm>
            <a:prstGeom prst="line">
              <a:avLst/>
            </a:prstGeom>
            <a:ln w="28575">
              <a:solidFill>
                <a:schemeClr val="bg1"/>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grpSp>
      <p:pic>
        <p:nvPicPr>
          <p:cNvPr id="4098" name="Picture 2" descr="https://www.bronnitsy.com/upload/iblock/0f3/0f3a2bc53759e9ce3228570a5dbc4c8e.jpg"/>
          <p:cNvPicPr>
            <a:picLocks noChangeAspect="1" noChangeArrowheads="1"/>
          </p:cNvPicPr>
          <p:nvPr/>
        </p:nvPicPr>
        <p:blipFill>
          <a:blip r:embed="rId2" cstate="print"/>
          <a:srcRect/>
          <a:stretch>
            <a:fillRect/>
          </a:stretch>
        </p:blipFill>
        <p:spPr bwMode="auto">
          <a:xfrm>
            <a:off x="214282" y="1428736"/>
            <a:ext cx="3487731" cy="3487731"/>
          </a:xfrm>
          <a:prstGeom prst="rect">
            <a:avLst/>
          </a:prstGeom>
          <a:noFill/>
        </p:spPr>
      </p:pic>
      <p:sp>
        <p:nvSpPr>
          <p:cNvPr id="3" name="Содержимое 2"/>
          <p:cNvSpPr>
            <a:spLocks noGrp="1"/>
          </p:cNvSpPr>
          <p:nvPr>
            <p:ph idx="1"/>
          </p:nvPr>
        </p:nvSpPr>
        <p:spPr>
          <a:xfrm>
            <a:off x="3571868" y="1571613"/>
            <a:ext cx="5114932" cy="4572032"/>
          </a:xfrm>
        </p:spPr>
        <p:txBody>
          <a:bodyPr>
            <a:normAutofit/>
          </a:bodyPr>
          <a:lstStyle/>
          <a:p>
            <a:pPr marL="0" indent="0" algn="just">
              <a:spcBef>
                <a:spcPts val="0"/>
              </a:spcBef>
              <a:buNone/>
            </a:pPr>
            <a:r>
              <a:rPr lang="ru-RU" sz="2000" dirty="0" smtClean="0"/>
              <a:t>Оптическая система фокусировки лазера позволяет направить поток излучения точно в цель и выполнена из алмаза. Помимо уникальных оптических свойств алмаз обладает очень высокой твердостью и наибольшей среди твердых тел теплопроводностью. Прозрачные кристаллы алмаза являются самыми дорогими драгоценными камнями, непрозрачные используют как абразив. </a:t>
            </a:r>
          </a:p>
          <a:p>
            <a:pPr marL="0" indent="0" algn="just">
              <a:spcBef>
                <a:spcPts val="0"/>
              </a:spcBef>
              <a:buNone/>
            </a:pPr>
            <a:r>
              <a:rPr lang="ru-RU" sz="2000" dirty="0" smtClean="0"/>
              <a:t>Используя уникальные свойства алмаза, кольцом, например, можно будет резать стекло.</a:t>
            </a:r>
            <a:endParaRPr lang="ru-RU" sz="2000" dirty="0"/>
          </a:p>
        </p:txBody>
      </p:sp>
      <p:sp>
        <p:nvSpPr>
          <p:cNvPr id="9" name="Заголовок 1"/>
          <p:cNvSpPr txBox="1">
            <a:spLocks/>
          </p:cNvSpPr>
          <p:nvPr/>
        </p:nvSpPr>
        <p:spPr>
          <a:xfrm>
            <a:off x="0" y="428604"/>
            <a:ext cx="9144000" cy="725470"/>
          </a:xfrm>
          <a:prstGeom prst="rect">
            <a:avLst/>
          </a:prstGeom>
          <a:solidFill>
            <a:schemeClr val="accent2"/>
          </a:solidFill>
          <a:effectLst>
            <a:outerShdw blurRad="50800" dist="38100" dir="5400000" algn="t" rotWithShape="0">
              <a:prstClr val="black">
                <a:alpha val="40000"/>
              </a:prstClr>
            </a:outerShdw>
          </a:effectLst>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a:noFill/>
                </a:ln>
                <a:solidFill>
                  <a:schemeClr val="bg1"/>
                </a:solidFill>
                <a:effectLst/>
                <a:uLnTx/>
                <a:uFillTx/>
                <a:latin typeface="+mj-lt"/>
                <a:ea typeface="+mj-ea"/>
                <a:cs typeface="+mj-cs"/>
              </a:rPr>
              <a:t>1. Оптическая система</a:t>
            </a:r>
            <a:endParaRPr kumimoji="0" lang="ru-RU"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4786322"/>
            <a:ext cx="9144000" cy="1714512"/>
            <a:chOff x="0" y="4786322"/>
            <a:chExt cx="9144000" cy="1714512"/>
          </a:xfrm>
        </p:grpSpPr>
        <p:cxnSp>
          <p:nvCxnSpPr>
            <p:cNvPr id="6" name="Прямая соединительная линия 5"/>
            <p:cNvCxnSpPr/>
            <p:nvPr/>
          </p:nvCxnSpPr>
          <p:spPr>
            <a:xfrm flipV="1">
              <a:off x="0" y="4786322"/>
              <a:ext cx="9144000" cy="1571636"/>
            </a:xfrm>
            <a:prstGeom prst="line">
              <a:avLst/>
            </a:prstGeom>
            <a:ln w="28575">
              <a:solidFill>
                <a:schemeClr val="bg1"/>
              </a:solidFill>
            </a:ln>
            <a:effectLst>
              <a:glow rad="228600">
                <a:schemeClr val="accent1">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7" name="Прямая соединительная линия 6"/>
            <p:cNvCxnSpPr/>
            <p:nvPr/>
          </p:nvCxnSpPr>
          <p:spPr>
            <a:xfrm>
              <a:off x="0" y="5572140"/>
              <a:ext cx="9144000" cy="928694"/>
            </a:xfrm>
            <a:prstGeom prst="line">
              <a:avLst/>
            </a:prstGeom>
            <a:ln w="28575">
              <a:solidFill>
                <a:schemeClr val="bg1"/>
              </a:solidFill>
            </a:ln>
            <a:effectLst>
              <a:glow rad="228600">
                <a:schemeClr val="accent3">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8" name="Прямая соединительная линия 7"/>
            <p:cNvCxnSpPr/>
            <p:nvPr/>
          </p:nvCxnSpPr>
          <p:spPr>
            <a:xfrm flipV="1">
              <a:off x="0" y="5429264"/>
              <a:ext cx="9144000" cy="642942"/>
            </a:xfrm>
            <a:prstGeom prst="line">
              <a:avLst/>
            </a:prstGeom>
            <a:ln w="28575">
              <a:solidFill>
                <a:schemeClr val="bg1"/>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grpSp>
      <p:sp>
        <p:nvSpPr>
          <p:cNvPr id="3" name="Содержимое 2"/>
          <p:cNvSpPr>
            <a:spLocks noGrp="1"/>
          </p:cNvSpPr>
          <p:nvPr>
            <p:ph idx="1"/>
          </p:nvPr>
        </p:nvSpPr>
        <p:spPr>
          <a:xfrm>
            <a:off x="3500430" y="1600200"/>
            <a:ext cx="5186370" cy="4525963"/>
          </a:xfrm>
        </p:spPr>
        <p:txBody>
          <a:bodyPr>
            <a:noAutofit/>
          </a:bodyPr>
          <a:lstStyle/>
          <a:p>
            <a:pPr marL="0" lvl="1" indent="0" algn="just">
              <a:spcBef>
                <a:spcPts val="0"/>
              </a:spcBef>
              <a:buNone/>
            </a:pPr>
            <a:r>
              <a:rPr lang="ru-RU" sz="2000" dirty="0" smtClean="0"/>
              <a:t>Источником мощного луча света является лазер. Появление этого нового элемента произвело настоящую революцию в проектировании электронных устройств. Мощные лазерные диоды уже сейчас способны генерировать луч, с помощью которого стало возможным производить операции на глазах. </a:t>
            </a:r>
          </a:p>
          <a:p>
            <a:pPr marL="0" lvl="1" indent="0" algn="just">
              <a:spcBef>
                <a:spcPts val="0"/>
              </a:spcBef>
              <a:buNone/>
            </a:pPr>
            <a:r>
              <a:rPr lang="ru-RU" sz="2000" dirty="0" smtClean="0"/>
              <a:t>А использование тонких металлических </a:t>
            </a:r>
            <a:r>
              <a:rPr lang="ru-RU" sz="2000" dirty="0" err="1" smtClean="0"/>
              <a:t>нанопленок</a:t>
            </a:r>
            <a:r>
              <a:rPr lang="ru-RU" sz="2000" dirty="0" smtClean="0"/>
              <a:t> на поверхности диэлектрика позволяет существенно увеличить интенсивность лазерного поля.</a:t>
            </a:r>
            <a:endParaRPr lang="ru-RU" sz="2000" dirty="0"/>
          </a:p>
        </p:txBody>
      </p:sp>
      <p:pic>
        <p:nvPicPr>
          <p:cNvPr id="6146" name="Picture 2" descr="http://pro2-bar-s3-cdn-cf6.myportfolio.com/237da3dc435d87a43802e50699c91aa8/ab0ea86e93bed07960a8fc98_rw_3840.jpg?h=1c9561cf84f7e4aa65adc4dec1debb21"/>
          <p:cNvPicPr>
            <a:picLocks noChangeAspect="1" noChangeArrowheads="1"/>
          </p:cNvPicPr>
          <p:nvPr/>
        </p:nvPicPr>
        <p:blipFill>
          <a:blip r:embed="rId2" cstate="print"/>
          <a:srcRect r="23722"/>
          <a:stretch>
            <a:fillRect/>
          </a:stretch>
        </p:blipFill>
        <p:spPr bwMode="auto">
          <a:xfrm rot="16200000">
            <a:off x="-258168" y="2258376"/>
            <a:ext cx="4364366" cy="2133581"/>
          </a:xfrm>
          <a:prstGeom prst="rect">
            <a:avLst/>
          </a:prstGeom>
          <a:noFill/>
        </p:spPr>
      </p:pic>
      <p:sp>
        <p:nvSpPr>
          <p:cNvPr id="10" name="Заголовок 1"/>
          <p:cNvSpPr txBox="1">
            <a:spLocks/>
          </p:cNvSpPr>
          <p:nvPr/>
        </p:nvSpPr>
        <p:spPr>
          <a:xfrm>
            <a:off x="0" y="428604"/>
            <a:ext cx="9144000" cy="725470"/>
          </a:xfrm>
          <a:prstGeom prst="rect">
            <a:avLst/>
          </a:prstGeom>
          <a:solidFill>
            <a:schemeClr val="accent2"/>
          </a:solidFill>
          <a:effectLst>
            <a:outerShdw blurRad="50800" dist="38100" dir="5400000" algn="t" rotWithShape="0">
              <a:prstClr val="black">
                <a:alpha val="40000"/>
              </a:prstClr>
            </a:outerShdw>
          </a:effectLst>
        </p:spPr>
        <p:txBody>
          <a:bodyPr vert="horz" lIns="91440" tIns="45720" rIns="91440" bIns="45720" rtlCol="0" anchor="ctr">
            <a:normAutofit fontScale="97500" lnSpcReduction="10000"/>
          </a:bodyPr>
          <a:lstStyle/>
          <a:p>
            <a:pPr lvl="0" algn="ctr">
              <a:spcBef>
                <a:spcPct val="0"/>
              </a:spcBef>
            </a:pPr>
            <a:r>
              <a:rPr lang="ru-RU" sz="4400" b="1" dirty="0" smtClean="0">
                <a:solidFill>
                  <a:schemeClr val="bg1"/>
                </a:solidFill>
              </a:rPr>
              <a:t>2. Полупроводниковый лазер</a:t>
            </a:r>
            <a:endParaRPr kumimoji="0" lang="ru-RU"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4786322"/>
            <a:ext cx="9144000" cy="1714512"/>
            <a:chOff x="0" y="4786322"/>
            <a:chExt cx="9144000" cy="1714512"/>
          </a:xfrm>
        </p:grpSpPr>
        <p:cxnSp>
          <p:nvCxnSpPr>
            <p:cNvPr id="6" name="Прямая соединительная линия 5"/>
            <p:cNvCxnSpPr/>
            <p:nvPr/>
          </p:nvCxnSpPr>
          <p:spPr>
            <a:xfrm flipV="1">
              <a:off x="0" y="4786322"/>
              <a:ext cx="9144000" cy="1571636"/>
            </a:xfrm>
            <a:prstGeom prst="line">
              <a:avLst/>
            </a:prstGeom>
            <a:ln w="28575">
              <a:solidFill>
                <a:schemeClr val="bg1"/>
              </a:solidFill>
            </a:ln>
            <a:effectLst>
              <a:glow rad="228600">
                <a:schemeClr val="accent1">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7" name="Прямая соединительная линия 6"/>
            <p:cNvCxnSpPr/>
            <p:nvPr/>
          </p:nvCxnSpPr>
          <p:spPr>
            <a:xfrm>
              <a:off x="0" y="5572140"/>
              <a:ext cx="9144000" cy="928694"/>
            </a:xfrm>
            <a:prstGeom prst="line">
              <a:avLst/>
            </a:prstGeom>
            <a:ln w="28575">
              <a:solidFill>
                <a:schemeClr val="bg1"/>
              </a:solidFill>
            </a:ln>
            <a:effectLst>
              <a:glow rad="228600">
                <a:schemeClr val="accent3">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8" name="Прямая соединительная линия 7"/>
            <p:cNvCxnSpPr/>
            <p:nvPr/>
          </p:nvCxnSpPr>
          <p:spPr>
            <a:xfrm flipV="1">
              <a:off x="0" y="5429264"/>
              <a:ext cx="9144000" cy="642942"/>
            </a:xfrm>
            <a:prstGeom prst="line">
              <a:avLst/>
            </a:prstGeom>
            <a:ln w="28575">
              <a:solidFill>
                <a:schemeClr val="bg1"/>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grpSp>
      <p:sp>
        <p:nvSpPr>
          <p:cNvPr id="10" name="Содержимое 9"/>
          <p:cNvSpPr>
            <a:spLocks noGrp="1"/>
          </p:cNvSpPr>
          <p:nvPr>
            <p:ph sz="half" idx="2"/>
          </p:nvPr>
        </p:nvSpPr>
        <p:spPr>
          <a:xfrm>
            <a:off x="3643306" y="1600200"/>
            <a:ext cx="5043494" cy="4525963"/>
          </a:xfrm>
        </p:spPr>
        <p:txBody>
          <a:bodyPr>
            <a:noAutofit/>
          </a:bodyPr>
          <a:lstStyle/>
          <a:p>
            <a:pPr marL="0" indent="0" algn="just">
              <a:spcBef>
                <a:spcPts val="0"/>
              </a:spcBef>
              <a:buNone/>
            </a:pPr>
            <a:r>
              <a:rPr lang="ru-RU" sz="2000" dirty="0" smtClean="0"/>
              <a:t>Для управления режимом работы лазера, схемой включения и выключения, сканером отпечатков пальцев, зарядом батареи нужна электронная схема. А «мозгом» такой схемы является микроконтроллер. Он уникальным образом сочетает в себе миниатюрность, вычислительную мощность и высокую производительность. </a:t>
            </a:r>
            <a:r>
              <a:rPr lang="ru-RU" sz="2000" dirty="0" err="1" smtClean="0"/>
              <a:t>Наприер</a:t>
            </a:r>
            <a:r>
              <a:rPr lang="ru-RU" sz="2000" dirty="0" smtClean="0"/>
              <a:t>, самые миниатюрные микросхемы </a:t>
            </a:r>
            <a:r>
              <a:rPr lang="ru-RU" sz="2000" dirty="0" err="1" smtClean="0"/>
              <a:t>tinyAVR</a:t>
            </a:r>
            <a:r>
              <a:rPr lang="ru-RU" sz="2000" dirty="0" smtClean="0"/>
              <a:t> имеют габариты 1,5 </a:t>
            </a:r>
            <a:r>
              <a:rPr lang="ru-RU" sz="2000" dirty="0" err="1" smtClean="0"/>
              <a:t>x</a:t>
            </a:r>
            <a:r>
              <a:rPr lang="ru-RU" sz="2000" dirty="0" smtClean="0"/>
              <a:t> 1,4 мм. При производства таких компактных устройств не обойтись без технологий </a:t>
            </a:r>
            <a:r>
              <a:rPr lang="ru-RU" sz="2000" dirty="0" err="1" smtClean="0"/>
              <a:t>наноэлектроники</a:t>
            </a:r>
            <a:r>
              <a:rPr lang="ru-RU" sz="2000" dirty="0" smtClean="0"/>
              <a:t>.</a:t>
            </a:r>
          </a:p>
          <a:p>
            <a:pPr marL="0" indent="0">
              <a:spcBef>
                <a:spcPts val="0"/>
              </a:spcBef>
            </a:pPr>
            <a:endParaRPr lang="ru-RU" sz="2000" dirty="0"/>
          </a:p>
        </p:txBody>
      </p:sp>
      <p:sp>
        <p:nvSpPr>
          <p:cNvPr id="9" name="Заголовок 1"/>
          <p:cNvSpPr txBox="1">
            <a:spLocks/>
          </p:cNvSpPr>
          <p:nvPr/>
        </p:nvSpPr>
        <p:spPr>
          <a:xfrm>
            <a:off x="0" y="428604"/>
            <a:ext cx="9144000" cy="725470"/>
          </a:xfrm>
          <a:prstGeom prst="rect">
            <a:avLst/>
          </a:prstGeom>
          <a:solidFill>
            <a:schemeClr val="accent2"/>
          </a:solidFill>
          <a:effectLst>
            <a:outerShdw blurRad="50800" dist="38100" dir="5400000" algn="t" rotWithShape="0">
              <a:prstClr val="black">
                <a:alpha val="40000"/>
              </a:prstClr>
            </a:outerShdw>
          </a:effectLst>
        </p:spPr>
        <p:txBody>
          <a:bodyPr vert="horz" lIns="91440" tIns="45720" rIns="91440" bIns="45720" rtlCol="0" anchor="ctr">
            <a:normAutofit fontScale="97500" lnSpcReduction="10000"/>
          </a:bodyPr>
          <a:lstStyle/>
          <a:p>
            <a:pPr lvl="0" algn="ctr">
              <a:spcBef>
                <a:spcPct val="0"/>
              </a:spcBef>
            </a:pPr>
            <a:r>
              <a:rPr lang="ru-RU" sz="4400" b="1" dirty="0" smtClean="0">
                <a:solidFill>
                  <a:schemeClr val="bg1"/>
                </a:solidFill>
              </a:rPr>
              <a:t>3. Схема управления</a:t>
            </a:r>
            <a:endParaRPr kumimoji="0" lang="ru-RU"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5122" name="Picture 2" descr="http://en.fullmoney.cn/upload/201704/06/201704061112241211.jpg"/>
          <p:cNvPicPr>
            <a:picLocks noChangeAspect="1" noChangeArrowheads="1"/>
          </p:cNvPicPr>
          <p:nvPr/>
        </p:nvPicPr>
        <p:blipFill>
          <a:blip r:embed="rId2"/>
          <a:srcRect/>
          <a:stretch>
            <a:fillRect/>
          </a:stretch>
        </p:blipFill>
        <p:spPr bwMode="auto">
          <a:xfrm>
            <a:off x="214282" y="1857364"/>
            <a:ext cx="3500430" cy="260519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4786322"/>
            <a:ext cx="9144000" cy="1714512"/>
            <a:chOff x="0" y="4786322"/>
            <a:chExt cx="9144000" cy="1714512"/>
          </a:xfrm>
        </p:grpSpPr>
        <p:cxnSp>
          <p:nvCxnSpPr>
            <p:cNvPr id="8" name="Прямая соединительная линия 7"/>
            <p:cNvCxnSpPr/>
            <p:nvPr/>
          </p:nvCxnSpPr>
          <p:spPr>
            <a:xfrm flipV="1">
              <a:off x="0" y="4786322"/>
              <a:ext cx="9144000" cy="1571636"/>
            </a:xfrm>
            <a:prstGeom prst="line">
              <a:avLst/>
            </a:prstGeom>
            <a:ln w="28575">
              <a:solidFill>
                <a:schemeClr val="bg1"/>
              </a:solidFill>
            </a:ln>
            <a:effectLst>
              <a:glow rad="228600">
                <a:schemeClr val="accent1">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9" name="Прямая соединительная линия 8"/>
            <p:cNvCxnSpPr/>
            <p:nvPr/>
          </p:nvCxnSpPr>
          <p:spPr>
            <a:xfrm>
              <a:off x="0" y="5572140"/>
              <a:ext cx="9144000" cy="928694"/>
            </a:xfrm>
            <a:prstGeom prst="line">
              <a:avLst/>
            </a:prstGeom>
            <a:ln w="28575">
              <a:solidFill>
                <a:schemeClr val="bg1"/>
              </a:solidFill>
            </a:ln>
            <a:effectLst>
              <a:glow rad="228600">
                <a:schemeClr val="accent3">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10" name="Прямая соединительная линия 9"/>
            <p:cNvCxnSpPr/>
            <p:nvPr/>
          </p:nvCxnSpPr>
          <p:spPr>
            <a:xfrm flipV="1">
              <a:off x="0" y="5429264"/>
              <a:ext cx="9144000" cy="642942"/>
            </a:xfrm>
            <a:prstGeom prst="line">
              <a:avLst/>
            </a:prstGeom>
            <a:ln w="28575">
              <a:solidFill>
                <a:schemeClr val="bg1"/>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grpSp>
      <p:sp>
        <p:nvSpPr>
          <p:cNvPr id="3" name="Содержимое 2"/>
          <p:cNvSpPr>
            <a:spLocks noGrp="1"/>
          </p:cNvSpPr>
          <p:nvPr>
            <p:ph idx="1"/>
          </p:nvPr>
        </p:nvSpPr>
        <p:spPr>
          <a:xfrm>
            <a:off x="3500430" y="1571612"/>
            <a:ext cx="5186370" cy="4071966"/>
          </a:xfrm>
        </p:spPr>
        <p:txBody>
          <a:bodyPr>
            <a:noAutofit/>
          </a:bodyPr>
          <a:lstStyle/>
          <a:p>
            <a:pPr marL="0" indent="0" algn="just">
              <a:spcBef>
                <a:spcPts val="0"/>
              </a:spcBef>
              <a:buNone/>
            </a:pPr>
            <a:r>
              <a:rPr lang="ru-RU" sz="2000" dirty="0" smtClean="0"/>
              <a:t>Чтобы не сломаться во время трудных заданий  агента, корпус кольца выполнен из плетеных нитей сверхпрочного полимерного материала по модели паучьего шелка. Создан он группой учёных из Массачусетского технологического института. Если при большом увеличении посмотреть на структуру паучьего шёлка, то вы увидите, что он наполнен множеством очень маленьких кристаллов, именно благодаря этим частичкам </a:t>
            </a:r>
            <a:r>
              <a:rPr lang="ru-RU" sz="2000" dirty="0" err="1" smtClean="0"/>
              <a:t>наноразмеров</a:t>
            </a:r>
            <a:r>
              <a:rPr lang="ru-RU" sz="2000" dirty="0" smtClean="0"/>
              <a:t> паучий шёлк и получает удивительную прочность.</a:t>
            </a:r>
          </a:p>
          <a:p>
            <a:pPr marL="0" indent="0">
              <a:spcBef>
                <a:spcPts val="0"/>
              </a:spcBef>
              <a:buNone/>
            </a:pPr>
            <a:r>
              <a:rPr lang="ru-RU" sz="2000" dirty="0" smtClean="0"/>
              <a:t/>
            </a:r>
            <a:br>
              <a:rPr lang="ru-RU" sz="2000" dirty="0" smtClean="0"/>
            </a:br>
            <a:r>
              <a:rPr lang="ru-RU" sz="2000" dirty="0" smtClean="0"/>
              <a:t/>
            </a:r>
            <a:br>
              <a:rPr lang="ru-RU" sz="2000" dirty="0" smtClean="0"/>
            </a:br>
            <a:endParaRPr lang="ru-RU" sz="2000" dirty="0" smtClean="0"/>
          </a:p>
          <a:p>
            <a:pPr marL="0" indent="0">
              <a:spcBef>
                <a:spcPts val="0"/>
              </a:spcBef>
              <a:buNone/>
            </a:pPr>
            <a:endParaRPr lang="ru-RU" sz="2000" dirty="0"/>
          </a:p>
        </p:txBody>
      </p:sp>
      <p:sp>
        <p:nvSpPr>
          <p:cNvPr id="5" name="Заголовок 1"/>
          <p:cNvSpPr txBox="1">
            <a:spLocks/>
          </p:cNvSpPr>
          <p:nvPr/>
        </p:nvSpPr>
        <p:spPr>
          <a:xfrm>
            <a:off x="0" y="428604"/>
            <a:ext cx="9144000" cy="725470"/>
          </a:xfrm>
          <a:prstGeom prst="rect">
            <a:avLst/>
          </a:prstGeom>
          <a:solidFill>
            <a:schemeClr val="accent2"/>
          </a:solidFill>
          <a:effectLst>
            <a:outerShdw blurRad="50800" dist="38100" dir="5400000" algn="t" rotWithShape="0">
              <a:prstClr val="black">
                <a:alpha val="40000"/>
              </a:prstClr>
            </a:outerShdw>
          </a:effectLst>
        </p:spPr>
        <p:txBody>
          <a:bodyPr vert="horz" lIns="91440" tIns="45720" rIns="91440" bIns="45720" rtlCol="0" anchor="ctr">
            <a:normAutofit fontScale="97500" lnSpcReduction="10000"/>
          </a:bodyPr>
          <a:lstStyle/>
          <a:p>
            <a:pPr lvl="0" algn="ctr">
              <a:spcBef>
                <a:spcPct val="0"/>
              </a:spcBef>
            </a:pPr>
            <a:r>
              <a:rPr lang="ru-RU" sz="4400" b="1" dirty="0" smtClean="0">
                <a:solidFill>
                  <a:schemeClr val="bg1"/>
                </a:solidFill>
              </a:rPr>
              <a:t>4. Корпус кольца</a:t>
            </a:r>
            <a:endParaRPr kumimoji="0" lang="ru-RU"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4098" name="Picture 2" descr="https://thumbs.dreamstime.com/z/spider-web-isolated-white-38190579.jpg"/>
          <p:cNvPicPr>
            <a:picLocks noChangeAspect="1" noChangeArrowheads="1"/>
          </p:cNvPicPr>
          <p:nvPr/>
        </p:nvPicPr>
        <p:blipFill>
          <a:blip r:embed="rId2"/>
          <a:srcRect b="8684"/>
          <a:stretch>
            <a:fillRect/>
          </a:stretch>
        </p:blipFill>
        <p:spPr bwMode="auto">
          <a:xfrm>
            <a:off x="357158" y="1714488"/>
            <a:ext cx="3214677" cy="314327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krabov.net/uploads/posts/2014-07/1406148250_3.jpg"/>
          <p:cNvPicPr>
            <a:picLocks noChangeAspect="1" noChangeArrowheads="1"/>
          </p:cNvPicPr>
          <p:nvPr/>
        </p:nvPicPr>
        <p:blipFill>
          <a:blip r:embed="rId2"/>
          <a:srcRect/>
          <a:stretch>
            <a:fillRect/>
          </a:stretch>
        </p:blipFill>
        <p:spPr bwMode="auto">
          <a:xfrm rot="1980560">
            <a:off x="283514" y="1870533"/>
            <a:ext cx="3234257" cy="2786082"/>
          </a:xfrm>
          <a:prstGeom prst="rect">
            <a:avLst/>
          </a:prstGeom>
          <a:noFill/>
        </p:spPr>
      </p:pic>
      <p:grpSp>
        <p:nvGrpSpPr>
          <p:cNvPr id="7" name="Группа 6"/>
          <p:cNvGrpSpPr/>
          <p:nvPr/>
        </p:nvGrpSpPr>
        <p:grpSpPr>
          <a:xfrm>
            <a:off x="0" y="4786322"/>
            <a:ext cx="9144000" cy="1714512"/>
            <a:chOff x="0" y="4786322"/>
            <a:chExt cx="9144000" cy="1714512"/>
          </a:xfrm>
        </p:grpSpPr>
        <p:cxnSp>
          <p:nvCxnSpPr>
            <p:cNvPr id="8" name="Прямая соединительная линия 7"/>
            <p:cNvCxnSpPr/>
            <p:nvPr/>
          </p:nvCxnSpPr>
          <p:spPr>
            <a:xfrm flipV="1">
              <a:off x="0" y="4786322"/>
              <a:ext cx="9144000" cy="1571636"/>
            </a:xfrm>
            <a:prstGeom prst="line">
              <a:avLst/>
            </a:prstGeom>
            <a:ln w="28575">
              <a:solidFill>
                <a:schemeClr val="bg1"/>
              </a:solidFill>
            </a:ln>
            <a:effectLst>
              <a:glow rad="228600">
                <a:schemeClr val="accent1">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9" name="Прямая соединительная линия 8"/>
            <p:cNvCxnSpPr/>
            <p:nvPr/>
          </p:nvCxnSpPr>
          <p:spPr>
            <a:xfrm>
              <a:off x="0" y="5572140"/>
              <a:ext cx="9144000" cy="928694"/>
            </a:xfrm>
            <a:prstGeom prst="line">
              <a:avLst/>
            </a:prstGeom>
            <a:ln w="28575">
              <a:solidFill>
                <a:schemeClr val="bg1"/>
              </a:solidFill>
            </a:ln>
            <a:effectLst>
              <a:glow rad="228600">
                <a:schemeClr val="accent3">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10" name="Прямая соединительная линия 9"/>
            <p:cNvCxnSpPr/>
            <p:nvPr/>
          </p:nvCxnSpPr>
          <p:spPr>
            <a:xfrm flipV="1">
              <a:off x="0" y="5429264"/>
              <a:ext cx="9144000" cy="642942"/>
            </a:xfrm>
            <a:prstGeom prst="line">
              <a:avLst/>
            </a:prstGeom>
            <a:ln w="28575">
              <a:solidFill>
                <a:schemeClr val="bg1"/>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grpSp>
      <p:sp>
        <p:nvSpPr>
          <p:cNvPr id="3" name="Содержимое 2"/>
          <p:cNvSpPr>
            <a:spLocks noGrp="1"/>
          </p:cNvSpPr>
          <p:nvPr>
            <p:ph idx="1"/>
          </p:nvPr>
        </p:nvSpPr>
        <p:spPr>
          <a:xfrm>
            <a:off x="3286116" y="1600200"/>
            <a:ext cx="5400684" cy="4525963"/>
          </a:xfrm>
        </p:spPr>
        <p:txBody>
          <a:bodyPr>
            <a:noAutofit/>
          </a:bodyPr>
          <a:lstStyle/>
          <a:p>
            <a:pPr marL="0" indent="0" algn="just">
              <a:spcBef>
                <a:spcPts val="0"/>
              </a:spcBef>
              <a:buNone/>
            </a:pPr>
            <a:r>
              <a:rPr lang="ru-RU" sz="2000" dirty="0" smtClean="0"/>
              <a:t>Исследователи из </a:t>
            </a:r>
            <a:r>
              <a:rPr lang="ru-RU" sz="2000" dirty="0" err="1" smtClean="0"/>
              <a:t>Ренсселерского</a:t>
            </a:r>
            <a:r>
              <a:rPr lang="ru-RU" sz="2000" dirty="0" smtClean="0"/>
              <a:t> и Массачусетского институтов смогли создать прототип гибкой батареи, толщина которой не больше, чем у листа бумаги. Вес источника питания составляет всего 100 граммов, но эта батарея способна заменить обычный аккумулятор емкостью до 1300 мА/ч. </a:t>
            </a:r>
          </a:p>
          <a:p>
            <a:pPr marL="0" indent="0" algn="just">
              <a:spcBef>
                <a:spcPts val="0"/>
              </a:spcBef>
              <a:buNone/>
            </a:pPr>
            <a:r>
              <a:rPr lang="ru-RU" sz="2000" dirty="0" smtClean="0"/>
              <a:t>Для создания батареи ученые использовали метод выращивания углеродных </a:t>
            </a:r>
            <a:r>
              <a:rPr lang="ru-RU" sz="2000" dirty="0" err="1" smtClean="0"/>
              <a:t>нанотрубок</a:t>
            </a:r>
            <a:r>
              <a:rPr lang="ru-RU" sz="2000" dirty="0" smtClean="0"/>
              <a:t> на кремниевой подложке и заполнения пространства между ними целлюлозой. Добавив электролит и соединив два листа </a:t>
            </a:r>
            <a:r>
              <a:rPr lang="ru-RU" sz="2000" dirty="0" err="1" smtClean="0"/>
              <a:t>нанотрубок</a:t>
            </a:r>
            <a:r>
              <a:rPr lang="ru-RU" sz="2000" dirty="0" smtClean="0"/>
              <a:t>, ученые, в конечном итоге, получили тонкую и гибкую батарею</a:t>
            </a:r>
            <a:endParaRPr lang="ru-RU" sz="2000" dirty="0"/>
          </a:p>
        </p:txBody>
      </p:sp>
      <p:sp>
        <p:nvSpPr>
          <p:cNvPr id="5" name="Заголовок 1"/>
          <p:cNvSpPr txBox="1">
            <a:spLocks/>
          </p:cNvSpPr>
          <p:nvPr/>
        </p:nvSpPr>
        <p:spPr>
          <a:xfrm>
            <a:off x="0" y="428604"/>
            <a:ext cx="9144000" cy="725470"/>
          </a:xfrm>
          <a:prstGeom prst="rect">
            <a:avLst/>
          </a:prstGeom>
          <a:solidFill>
            <a:schemeClr val="accent2"/>
          </a:solidFill>
          <a:effectLst>
            <a:outerShdw blurRad="50800" dist="38100" dir="5400000" algn="t" rotWithShape="0">
              <a:prstClr val="black">
                <a:alpha val="40000"/>
              </a:prstClr>
            </a:outerShdw>
          </a:effectLst>
        </p:spPr>
        <p:txBody>
          <a:bodyPr vert="horz" lIns="91440" tIns="45720" rIns="91440" bIns="45720" rtlCol="0" anchor="ctr">
            <a:normAutofit fontScale="97500" lnSpcReduction="10000"/>
          </a:bodyPr>
          <a:lstStyle/>
          <a:p>
            <a:pPr lvl="0" algn="ctr">
              <a:spcBef>
                <a:spcPct val="0"/>
              </a:spcBef>
            </a:pPr>
            <a:r>
              <a:rPr lang="ru-RU" sz="4400" b="1" dirty="0" smtClean="0">
                <a:solidFill>
                  <a:schemeClr val="bg1"/>
                </a:solidFill>
              </a:rPr>
              <a:t>5. Гибкая </a:t>
            </a:r>
            <a:r>
              <a:rPr lang="ru-RU" sz="4400" b="1" dirty="0" err="1" smtClean="0">
                <a:solidFill>
                  <a:schemeClr val="bg1"/>
                </a:solidFill>
              </a:rPr>
              <a:t>нанобатарея</a:t>
            </a:r>
            <a:endParaRPr kumimoji="0" lang="ru-RU"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www.geek.com/wp-content/uploads/2012/07/TDK_coil.jpg"/>
          <p:cNvPicPr>
            <a:picLocks noChangeAspect="1" noChangeArrowheads="1"/>
          </p:cNvPicPr>
          <p:nvPr/>
        </p:nvPicPr>
        <p:blipFill>
          <a:blip r:embed="rId2"/>
          <a:srcRect/>
          <a:stretch>
            <a:fillRect/>
          </a:stretch>
        </p:blipFill>
        <p:spPr bwMode="auto">
          <a:xfrm rot="17592150">
            <a:off x="82606" y="1782069"/>
            <a:ext cx="3682311" cy="2296842"/>
          </a:xfrm>
          <a:prstGeom prst="rect">
            <a:avLst/>
          </a:prstGeom>
          <a:noFill/>
        </p:spPr>
      </p:pic>
      <p:sp>
        <p:nvSpPr>
          <p:cNvPr id="3" name="Содержимое 2"/>
          <p:cNvSpPr>
            <a:spLocks noGrp="1"/>
          </p:cNvSpPr>
          <p:nvPr>
            <p:ph idx="1"/>
          </p:nvPr>
        </p:nvSpPr>
        <p:spPr>
          <a:xfrm>
            <a:off x="3214678" y="1600200"/>
            <a:ext cx="5472122" cy="4525963"/>
          </a:xfrm>
        </p:spPr>
        <p:txBody>
          <a:bodyPr>
            <a:noAutofit/>
          </a:bodyPr>
          <a:lstStyle/>
          <a:p>
            <a:pPr marL="0" indent="0" algn="just">
              <a:spcBef>
                <a:spcPts val="0"/>
              </a:spcBef>
              <a:buNone/>
            </a:pPr>
            <a:r>
              <a:rPr lang="ru-RU" sz="2000" dirty="0" smtClean="0"/>
              <a:t>Маленькие размеры кольца не позволяют разместить на нем разъем для подключения зарядного устройства. В этом случае проблему поможет решить беспроводное зарядное устройство. Принцип его работы очень прост — достаточно поместить кольцо на специальную панель, чтобы оно зарядилось. В основе аксессуара лежит принцип работы индукционной катушки. Такая технология носит название </a:t>
            </a:r>
            <a:r>
              <a:rPr lang="ru-RU" sz="2000" dirty="0" err="1" smtClean="0"/>
              <a:t>Qi</a:t>
            </a:r>
            <a:r>
              <a:rPr lang="ru-RU" sz="2000" dirty="0" smtClean="0"/>
              <a:t>. </a:t>
            </a:r>
            <a:endParaRPr lang="ru-RU" sz="2000" dirty="0"/>
          </a:p>
        </p:txBody>
      </p:sp>
      <p:grpSp>
        <p:nvGrpSpPr>
          <p:cNvPr id="17" name="Группа 16"/>
          <p:cNvGrpSpPr/>
          <p:nvPr/>
        </p:nvGrpSpPr>
        <p:grpSpPr>
          <a:xfrm>
            <a:off x="0" y="4786322"/>
            <a:ext cx="9144000" cy="1714512"/>
            <a:chOff x="0" y="4786322"/>
            <a:chExt cx="9144000" cy="1714512"/>
          </a:xfrm>
        </p:grpSpPr>
        <p:cxnSp>
          <p:nvCxnSpPr>
            <p:cNvPr id="6" name="Прямая соединительная линия 5"/>
            <p:cNvCxnSpPr/>
            <p:nvPr/>
          </p:nvCxnSpPr>
          <p:spPr>
            <a:xfrm flipV="1">
              <a:off x="0" y="4786322"/>
              <a:ext cx="9144000" cy="1571636"/>
            </a:xfrm>
            <a:prstGeom prst="line">
              <a:avLst/>
            </a:prstGeom>
            <a:ln w="28575">
              <a:solidFill>
                <a:schemeClr val="bg1"/>
              </a:solidFill>
            </a:ln>
            <a:effectLst>
              <a:glow rad="228600">
                <a:schemeClr val="accent1">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11" name="Прямая соединительная линия 10"/>
            <p:cNvCxnSpPr/>
            <p:nvPr/>
          </p:nvCxnSpPr>
          <p:spPr>
            <a:xfrm>
              <a:off x="0" y="5572140"/>
              <a:ext cx="9144000" cy="928694"/>
            </a:xfrm>
            <a:prstGeom prst="line">
              <a:avLst/>
            </a:prstGeom>
            <a:ln w="28575">
              <a:solidFill>
                <a:schemeClr val="bg1"/>
              </a:solidFill>
            </a:ln>
            <a:effectLst>
              <a:glow rad="228600">
                <a:schemeClr val="accent3">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cxnSp>
          <p:nvCxnSpPr>
            <p:cNvPr id="14" name="Прямая соединительная линия 13"/>
            <p:cNvCxnSpPr/>
            <p:nvPr/>
          </p:nvCxnSpPr>
          <p:spPr>
            <a:xfrm flipV="1">
              <a:off x="0" y="5429264"/>
              <a:ext cx="9144000" cy="642942"/>
            </a:xfrm>
            <a:prstGeom prst="line">
              <a:avLst/>
            </a:prstGeom>
            <a:ln w="28575">
              <a:solidFill>
                <a:schemeClr val="bg1"/>
              </a:solidFill>
            </a:ln>
            <a:effectLst>
              <a:glow rad="228600">
                <a:schemeClr val="accent2">
                  <a:satMod val="175000"/>
                  <a:alpha val="40000"/>
                </a:schemeClr>
              </a:glow>
              <a:outerShdw blurRad="40000" dist="23000" dir="5400000" rotWithShape="0">
                <a:srgbClr val="000000">
                  <a:alpha val="35000"/>
                </a:srgbClr>
              </a:outerShdw>
            </a:effectLst>
          </p:spPr>
          <p:style>
            <a:lnRef idx="3">
              <a:schemeClr val="accent5"/>
            </a:lnRef>
            <a:fillRef idx="0">
              <a:schemeClr val="accent5"/>
            </a:fillRef>
            <a:effectRef idx="2">
              <a:schemeClr val="accent5"/>
            </a:effectRef>
            <a:fontRef idx="minor">
              <a:schemeClr val="tx1"/>
            </a:fontRef>
          </p:style>
        </p:cxnSp>
      </p:grpSp>
      <p:sp>
        <p:nvSpPr>
          <p:cNvPr id="18" name="Заголовок 1"/>
          <p:cNvSpPr txBox="1">
            <a:spLocks/>
          </p:cNvSpPr>
          <p:nvPr/>
        </p:nvSpPr>
        <p:spPr>
          <a:xfrm>
            <a:off x="0" y="428604"/>
            <a:ext cx="9144000" cy="725470"/>
          </a:xfrm>
          <a:prstGeom prst="rect">
            <a:avLst/>
          </a:prstGeom>
          <a:solidFill>
            <a:schemeClr val="accent2"/>
          </a:solidFill>
          <a:effectLst>
            <a:outerShdw blurRad="50800" dist="38100" dir="5400000" algn="t" rotWithShape="0">
              <a:prstClr val="black">
                <a:alpha val="40000"/>
              </a:prstClr>
            </a:outerShdw>
          </a:effectLst>
        </p:spPr>
        <p:txBody>
          <a:bodyPr vert="horz" lIns="91440" tIns="45720" rIns="91440" bIns="45720" rtlCol="0" anchor="ctr">
            <a:normAutofit fontScale="97500" lnSpcReduction="10000"/>
          </a:bodyPr>
          <a:lstStyle/>
          <a:p>
            <a:pPr lvl="0" algn="ctr">
              <a:spcBef>
                <a:spcPct val="0"/>
              </a:spcBef>
            </a:pPr>
            <a:r>
              <a:rPr lang="ru-RU" sz="4400" b="1" dirty="0" smtClean="0">
                <a:solidFill>
                  <a:schemeClr val="bg1"/>
                </a:solidFill>
              </a:rPr>
              <a:t>6. Беспроводная зарядка</a:t>
            </a:r>
            <a:endParaRPr kumimoji="0" lang="ru-RU"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2178</TotalTime>
  <Words>594</Words>
  <Application>Microsoft Office PowerPoint</Application>
  <PresentationFormat>Экран (4:3)</PresentationFormat>
  <Paragraphs>36</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ШПИОНСКОЕ КОЛЬЦО-ЛАЗЕР</vt:lpstr>
      <vt:lpstr>Введение</vt:lpstr>
      <vt:lpstr>Слайд 3</vt:lpstr>
      <vt:lpstr>Слайд 4</vt:lpstr>
      <vt:lpstr>Слайд 5</vt:lpstr>
      <vt:lpstr>Слайд 6</vt:lpstr>
      <vt:lpstr>Слайд 7</vt:lpstr>
      <vt:lpstr>Слайд 8</vt:lpstr>
      <vt:lpstr>Слайд 9</vt:lpstr>
      <vt:lpstr>Слайд 10</vt:lpstr>
      <vt:lpstr>Слайд 11</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Шпионское кольцо-лазер</dc:title>
  <dc:creator>-</dc:creator>
  <cp:lastModifiedBy>-</cp:lastModifiedBy>
  <cp:revision>170</cp:revision>
  <dcterms:created xsi:type="dcterms:W3CDTF">2017-11-15T19:28:33Z</dcterms:created>
  <dcterms:modified xsi:type="dcterms:W3CDTF">2017-12-03T12:46:31Z</dcterms:modified>
</cp:coreProperties>
</file>