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7" r:id="rId6"/>
    <p:sldId id="259" r:id="rId7"/>
    <p:sldId id="264" r:id="rId8"/>
    <p:sldId id="260" r:id="rId9"/>
    <p:sldId id="261" r:id="rId10"/>
    <p:sldId id="262" r:id="rId11"/>
    <p:sldId id="265" r:id="rId12"/>
    <p:sldId id="266" r:id="rId13"/>
    <p:sldId id="263" r:id="rId14"/>
    <p:sldId id="278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9" r:id="rId24"/>
    <p:sldId id="280" r:id="rId25"/>
    <p:sldId id="281" r:id="rId26"/>
    <p:sldId id="282" r:id="rId27"/>
    <p:sldId id="277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Зуб-маячок" id="{4FA5EBC6-DB98-48C2-8C1E-F697C0FBF330}">
          <p14:sldIdLst>
            <p14:sldId id="256"/>
            <p14:sldId id="257"/>
            <p14:sldId id="258"/>
            <p14:sldId id="267"/>
            <p14:sldId id="259"/>
            <p14:sldId id="264"/>
            <p14:sldId id="260"/>
            <p14:sldId id="261"/>
            <p14:sldId id="262"/>
            <p14:sldId id="265"/>
            <p14:sldId id="266"/>
            <p14:sldId id="263"/>
            <p14:sldId id="278"/>
            <p14:sldId id="268"/>
          </p14:sldIdLst>
        </p14:section>
        <p14:section name="ШумБез" id="{0A205B6E-25F2-4EE2-B0A6-D8E081191FAC}">
          <p14:sldIdLst>
            <p14:sldId id="269"/>
            <p14:sldId id="270"/>
            <p14:sldId id="271"/>
            <p14:sldId id="272"/>
            <p14:sldId id="273"/>
            <p14:sldId id="274"/>
            <p14:sldId id="275"/>
            <p14:sldId id="279"/>
            <p14:sldId id="280"/>
            <p14:sldId id="281"/>
            <p14:sldId id="282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DF2F-46B3-4F15-BB56-D3BE7FA071D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A2EC-C91F-4107-9250-C415DA302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53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DF2F-46B3-4F15-BB56-D3BE7FA071D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A2EC-C91F-4107-9250-C415DA302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23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DF2F-46B3-4F15-BB56-D3BE7FA071D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A2EC-C91F-4107-9250-C415DA302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009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47D4-B707-4812-8EC7-4FEF4580CB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7EF5-5975-426E-9259-08B2C42C66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11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47D4-B707-4812-8EC7-4FEF4580CB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7EF5-5975-426E-9259-08B2C42C66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41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47D4-B707-4812-8EC7-4FEF4580CB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7EF5-5975-426E-9259-08B2C42C66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11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47D4-B707-4812-8EC7-4FEF4580CB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7EF5-5975-426E-9259-08B2C42C66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69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47D4-B707-4812-8EC7-4FEF4580CB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7EF5-5975-426E-9259-08B2C42C66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52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47D4-B707-4812-8EC7-4FEF4580CB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7EF5-5975-426E-9259-08B2C42C66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253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47D4-B707-4812-8EC7-4FEF4580CB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7EF5-5975-426E-9259-08B2C42C66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00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47D4-B707-4812-8EC7-4FEF4580CB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7EF5-5975-426E-9259-08B2C42C66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09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DF2F-46B3-4F15-BB56-D3BE7FA071D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A2EC-C91F-4107-9250-C415DA302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946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47D4-B707-4812-8EC7-4FEF4580CB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7EF5-5975-426E-9259-08B2C42C66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951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47D4-B707-4812-8EC7-4FEF4580CB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7EF5-5975-426E-9259-08B2C42C66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54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B47D4-B707-4812-8EC7-4FEF4580CB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7EF5-5975-426E-9259-08B2C42C66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009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DF2F-46B3-4F15-BB56-D3BE7FA071D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A2EC-C91F-4107-9250-C415DA302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413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DF2F-46B3-4F15-BB56-D3BE7FA071D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A2EC-C91F-4107-9250-C415DA302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89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DF2F-46B3-4F15-BB56-D3BE7FA071D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A2EC-C91F-4107-9250-C415DA302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223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DF2F-46B3-4F15-BB56-D3BE7FA071D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A2EC-C91F-4107-9250-C415DA302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350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DF2F-46B3-4F15-BB56-D3BE7FA071D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A2EC-C91F-4107-9250-C415DA302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002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DF2F-46B3-4F15-BB56-D3BE7FA071D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A2EC-C91F-4107-9250-C415DA302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773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7DF2F-46B3-4F15-BB56-D3BE7FA071D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A2EC-C91F-4107-9250-C415DA302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346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7DF2F-46B3-4F15-BB56-D3BE7FA071DD}" type="datetimeFigureOut">
              <a:rPr lang="ru-RU" smtClean="0"/>
              <a:t>02.12.2017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FA2EC-C91F-4107-9250-C415DA3026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62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B47D4-B707-4812-8EC7-4FEF4580CB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02.12.2017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77EF5-5975-426E-9259-08B2C42C66D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con-icons.com/icons2/906/PNG/512/tooth_icon-icons.com_698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290" y="344979"/>
            <a:ext cx="6329966" cy="632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904" y="1122363"/>
            <a:ext cx="9144000" cy="1589306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 panose="020B0503020102020204" pitchFamily="34" charset="0"/>
              </a:rPr>
              <a:t>Дети - шпионам</a:t>
            </a:r>
            <a:endParaRPr lang="ru-RU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 panose="020B0503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3152" y="2853559"/>
            <a:ext cx="9144000" cy="245942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85000" lnSpcReduction="20000"/>
          </a:bodyPr>
          <a:lstStyle/>
          <a:p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</a:rPr>
              <a:t>автор: Арсений Желтов</a:t>
            </a:r>
          </a:p>
          <a:p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у</a:t>
            </a:r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</a:rPr>
              <a:t>ченик 2 класса А</a:t>
            </a:r>
          </a:p>
          <a:p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</a:rPr>
              <a:t>МАОУ гимназии №13</a:t>
            </a:r>
          </a:p>
          <a:p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</a:rPr>
              <a:t>г. Пенза </a:t>
            </a:r>
          </a:p>
          <a:p>
            <a:r>
              <a:rPr lang="ru-RU" sz="8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" panose="020B0703020102020204" pitchFamily="34" charset="0"/>
              </a:rPr>
              <a:t>ЗУБ-МАЯЧОК</a:t>
            </a:r>
            <a:endParaRPr lang="ru-RU" sz="8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Franklin Gothic Heavy" panose="020B0903020102020204" pitchFamily="34" charset="0"/>
              </a:rPr>
              <a:t>ЗУБ-МАЯЧОК: схема устройства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Да-да в зуб это </a:t>
            </a:r>
          </a:p>
          <a:p>
            <a:pPr marL="0" indent="0"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все поместится )))</a:t>
            </a:r>
          </a:p>
          <a:p>
            <a:pPr marL="0" indent="0">
              <a:buNone/>
            </a:pPr>
            <a:endParaRPr lang="ru-RU" dirty="0">
              <a:latin typeface="Franklin Gothic Book" panose="020B0503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95" y="1406907"/>
            <a:ext cx="3894536" cy="51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5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Franklin Gothic Heavy" panose="020B0903020102020204" pitchFamily="34" charset="0"/>
              </a:rPr>
              <a:t>ЗУБ-МАЯЧОК: схема устройства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Схема и вправду рабочая, потому </a:t>
            </a:r>
            <a:br>
              <a:rPr lang="ru-RU" dirty="0" smtClean="0">
                <a:latin typeface="Franklin Gothic Book" panose="020B0503020102020204" pitchFamily="34" charset="0"/>
              </a:rPr>
            </a:br>
            <a:r>
              <a:rPr lang="ru-RU" dirty="0" smtClean="0">
                <a:latin typeface="Franklin Gothic Book" panose="020B0503020102020204" pitchFamily="34" charset="0"/>
              </a:rPr>
              <a:t>что выполнена на основе </a:t>
            </a:r>
            <a:br>
              <a:rPr lang="ru-RU" dirty="0" smtClean="0">
                <a:latin typeface="Franklin Gothic Book" panose="020B0503020102020204" pitchFamily="34" charset="0"/>
              </a:rPr>
            </a:br>
            <a:r>
              <a:rPr lang="ru-RU" dirty="0" smtClean="0">
                <a:latin typeface="Franklin Gothic Book" panose="020B0503020102020204" pitchFamily="34" charset="0"/>
              </a:rPr>
              <a:t>сверхсекретных </a:t>
            </a:r>
            <a:br>
              <a:rPr lang="ru-RU" dirty="0" smtClean="0">
                <a:latin typeface="Franklin Gothic Book" panose="020B0503020102020204" pitchFamily="34" charset="0"/>
              </a:rPr>
            </a:br>
            <a:r>
              <a:rPr lang="ru-RU" dirty="0" smtClean="0">
                <a:latin typeface="Franklin Gothic Book" panose="020B0503020102020204" pitchFamily="34" charset="0"/>
              </a:rPr>
              <a:t>чертежей!</a:t>
            </a:r>
          </a:p>
          <a:p>
            <a:pPr marL="0" indent="0">
              <a:buNone/>
            </a:pPr>
            <a:endParaRPr lang="ru-RU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ru-RU" dirty="0" smtClean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ru-RU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ru-RU" dirty="0" smtClean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Franklin Gothic Book" panose="020B0503020102020204" pitchFamily="34" charset="0"/>
              </a:rPr>
              <a:t>*Не забудьте нажать «</a:t>
            </a:r>
            <a:r>
              <a:rPr lang="en-US" sz="1600" dirty="0" smtClean="0">
                <a:latin typeface="Franklin Gothic Book" panose="020B0503020102020204" pitchFamily="34" charset="0"/>
              </a:rPr>
              <a:t>play</a:t>
            </a:r>
            <a:r>
              <a:rPr lang="ru-RU" sz="1600" dirty="0" smtClean="0">
                <a:latin typeface="Franklin Gothic Book" panose="020B0503020102020204" pitchFamily="34" charset="0"/>
              </a:rPr>
              <a:t>» на видео </a:t>
            </a:r>
          </a:p>
          <a:p>
            <a:pPr marL="0" indent="0">
              <a:buNone/>
            </a:pPr>
            <a:endParaRPr lang="ru-RU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IMG_869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4482" y="2310621"/>
            <a:ext cx="6608872" cy="371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4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Franklin Gothic Heavy" panose="020B0903020102020204" pitchFamily="34" charset="0"/>
              </a:rPr>
              <a:t>ЗУБ-МАЯЧОК: мнение специалиста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Выполняя работу, я понимал, что каждое мое слово может показаться нереальным, ненаучным или выдуманным. Именно поэтому я решил обратиться за комментарием к специалисту – моему стоматологу (ФИО). Профессионал сможет дать объективную и правдивую информацию и подтвердить реальность существования прибора.</a:t>
            </a:r>
          </a:p>
          <a:p>
            <a:pPr marL="0" indent="0">
              <a:buNone/>
            </a:pPr>
            <a:endParaRPr lang="ru-RU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Речь специалиста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15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latin typeface="Franklin Gothic Heavy" panose="020B0903020102020204" pitchFamily="34" charset="0"/>
              </a:rPr>
              <a:t>ЗУБ-МАЯЧОК: мнение </a:t>
            </a:r>
            <a:r>
              <a:rPr lang="ru-RU" b="1" i="1" dirty="0" smtClean="0">
                <a:latin typeface="Franklin Gothic Heavy" panose="020B0903020102020204" pitchFamily="34" charset="0"/>
              </a:rPr>
              <a:t>специалиста</a:t>
            </a:r>
            <a:br>
              <a:rPr lang="ru-RU" b="1" i="1" dirty="0" smtClean="0">
                <a:latin typeface="Franklin Gothic Heavy" panose="020B0903020102020204" pitchFamily="34" charset="0"/>
              </a:rPr>
            </a:br>
            <a:r>
              <a:rPr lang="ru-RU" b="1" i="1" dirty="0" smtClean="0">
                <a:latin typeface="Franklin Gothic Heavy" panose="020B0903020102020204" pitchFamily="34" charset="0"/>
              </a:rPr>
              <a:t>(приблизительная речь)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 smtClean="0"/>
              <a:t>Экспертная оценка работы:</a:t>
            </a:r>
          </a:p>
          <a:p>
            <a:pPr marL="0" indent="0">
              <a:buNone/>
            </a:pPr>
            <a:r>
              <a:rPr lang="ru-RU" sz="1400" dirty="0" smtClean="0"/>
              <a:t> На самом деле идея очень интересная и реальная. Команда исследователей из Национального университета Тайваня разработала датчик, предназначенный для встраивания в зуб. Датчик достаточно мал, чтобы поместится внутри искусственного зуба или в полости натурального. Датчик оснащен беспроводным приемопередатчиком </a:t>
            </a:r>
            <a:r>
              <a:rPr lang="en-US" sz="1400" dirty="0" smtClean="0"/>
              <a:t>Bluetooth</a:t>
            </a:r>
            <a:r>
              <a:rPr lang="ru-RU" sz="1400" dirty="0" smtClean="0"/>
              <a:t>. Так что для использования в шпионских целях это очень удобный вариант.</a:t>
            </a:r>
          </a:p>
          <a:p>
            <a:pPr marL="0" indent="0">
              <a:buNone/>
            </a:pPr>
            <a:r>
              <a:rPr lang="ru-RU" sz="1400" dirty="0" smtClean="0"/>
              <a:t>Также уже известен случай встроенного в зубе чипа неизвестного происхождения. Полицейский из США на приеме у своего стоматолога обнаружил чип на рентгеновском снимке. </a:t>
            </a:r>
            <a:r>
              <a:rPr lang="ru-RU" sz="1400" dirty="0"/>
              <a:t>Отставной полицейский обратился в ФБР и был отправлен на всестороннее судебно-медицинское </a:t>
            </a:r>
            <a:r>
              <a:rPr lang="ru-RU" sz="1400" dirty="0" smtClean="0"/>
              <a:t>обследование.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69108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sz="1600" b="1" cap="all" dirty="0" smtClean="0"/>
          </a:p>
          <a:p>
            <a:pPr marL="0" indent="0">
              <a:buNone/>
            </a:pPr>
            <a:endParaRPr lang="ru-RU" sz="1600" b="1" cap="all" dirty="0"/>
          </a:p>
          <a:p>
            <a:pPr marL="0" indent="0">
              <a:buNone/>
            </a:pPr>
            <a:endParaRPr lang="ru-RU" sz="1600" b="1" cap="all" dirty="0" smtClean="0"/>
          </a:p>
          <a:p>
            <a:pPr marL="0" indent="0">
              <a:buNone/>
            </a:pPr>
            <a:endParaRPr lang="ru-RU" sz="2900" cap="all" dirty="0" smtClean="0"/>
          </a:p>
          <a:p>
            <a:pPr marL="0" indent="0">
              <a:buNone/>
            </a:pPr>
            <a:endParaRPr lang="ru-RU" sz="2900" cap="all" dirty="0" smtClean="0"/>
          </a:p>
          <a:p>
            <a:pPr marL="0" indent="0">
              <a:buNone/>
            </a:pPr>
            <a:r>
              <a:rPr lang="ru-RU" sz="2900" cap="all" dirty="0" smtClean="0"/>
              <a:t>МАКСИМОВА </a:t>
            </a:r>
            <a:r>
              <a:rPr lang="ru-RU" sz="2900" cap="all" dirty="0"/>
              <a:t>ЛАРИСА АЛЕКСАНДРОВНА</a:t>
            </a:r>
          </a:p>
          <a:p>
            <a:pPr marL="0" indent="0">
              <a:buNone/>
            </a:pPr>
            <a:r>
              <a:rPr lang="ru-RU" sz="2900" dirty="0" smtClean="0"/>
              <a:t>Врач </a:t>
            </a:r>
            <a:r>
              <a:rPr lang="ru-RU" sz="2900" dirty="0"/>
              <a:t>стоматолог терапевт, детский </a:t>
            </a:r>
            <a:r>
              <a:rPr lang="ru-RU" sz="2900" dirty="0" smtClean="0"/>
              <a:t>стоматолог. </a:t>
            </a:r>
            <a:r>
              <a:rPr lang="ru-RU" sz="2900" dirty="0"/>
              <a:t>Общий стаж работы по специальности «Стоматология» составляет 23 года</a:t>
            </a:r>
            <a:r>
              <a:rPr lang="ru-RU" sz="2900" dirty="0" smtClean="0"/>
              <a:t>.</a:t>
            </a:r>
          </a:p>
          <a:p>
            <a:pPr marL="0" indent="0">
              <a:buNone/>
            </a:pPr>
            <a:r>
              <a:rPr lang="ru-RU" sz="2900" dirty="0" smtClean="0"/>
              <a:t>Лечащий врач Арсения. </a:t>
            </a:r>
            <a:endParaRPr lang="ru-RU" sz="29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80" y="1690688"/>
            <a:ext cx="4197440" cy="31480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520" y="4706936"/>
            <a:ext cx="2189988" cy="19447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5"/>
          <a:stretch/>
        </p:blipFill>
        <p:spPr>
          <a:xfrm>
            <a:off x="9238592" y="4428514"/>
            <a:ext cx="2762907" cy="2223131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>
            <a:off x="9506607" y="4838768"/>
            <a:ext cx="695588" cy="3626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306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Franklin Gothic Heavy" panose="020B0903020102020204" pitchFamily="34" charset="0"/>
              </a:rPr>
              <a:t>Задание 1                 Задание 2 </a:t>
            </a:r>
            <a:endParaRPr lang="ru-RU" b="1" dirty="0">
              <a:latin typeface="Franklin Gothic Heavy" panose="020B09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На этом выполнение Задания 1 я счита</a:t>
            </a:r>
            <a:r>
              <a:rPr lang="ru-RU" dirty="0">
                <a:latin typeface="Franklin Gothic Book" panose="020B0503020102020204" pitchFamily="34" charset="0"/>
              </a:rPr>
              <a:t>ю</a:t>
            </a:r>
            <a:r>
              <a:rPr lang="ru-RU" dirty="0" smtClean="0">
                <a:latin typeface="Franklin Gothic Book" panose="020B0503020102020204" pitchFamily="34" charset="0"/>
              </a:rPr>
              <a:t> завершенным:</a:t>
            </a:r>
          </a:p>
          <a:p>
            <a:pPr>
              <a:buFontTx/>
              <a:buChar char="-"/>
            </a:pPr>
            <a:r>
              <a:rPr lang="ru-RU" dirty="0" smtClean="0">
                <a:latin typeface="Franklin Gothic Book" panose="020B0503020102020204" pitchFamily="34" charset="0"/>
              </a:rPr>
              <a:t>Я выбрал самый интересный «шпионский инструмент»</a:t>
            </a:r>
          </a:p>
          <a:p>
            <a:pPr>
              <a:buFontTx/>
              <a:buChar char="-"/>
            </a:pPr>
            <a:r>
              <a:rPr lang="ru-RU" dirty="0" smtClean="0">
                <a:latin typeface="Franklin Gothic Book" panose="020B0503020102020204" pitchFamily="34" charset="0"/>
              </a:rPr>
              <a:t>Описал его рабочие части и материалы, из чего они сделаны</a:t>
            </a:r>
          </a:p>
          <a:p>
            <a:pPr>
              <a:buFontTx/>
              <a:buChar char="-"/>
            </a:pPr>
            <a:r>
              <a:rPr lang="ru-RU" dirty="0" smtClean="0">
                <a:latin typeface="Franklin Gothic Book" panose="020B0503020102020204" pitchFamily="34" charset="0"/>
              </a:rPr>
              <a:t>Показал его примерную схему</a:t>
            </a:r>
          </a:p>
          <a:p>
            <a:pPr marL="0" indent="0">
              <a:buNone/>
            </a:pPr>
            <a:endParaRPr lang="ru-RU" dirty="0" smtClean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Теперь пришло время для Задания 2: придумать свой вариант шпионского устройства. В этой части я покажу, что я придумал (сам прибор, его внутреннее строение, целевое назначение и пригодность для других профессий. Итак, знакомьтесь…</a:t>
            </a:r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4020208" y="926218"/>
            <a:ext cx="1529256" cy="203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15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600" b="1" dirty="0" err="1" smtClean="0">
                <a:latin typeface="Franklin Gothic Heavy" panose="020B0903020102020204" pitchFamily="34" charset="0"/>
              </a:rPr>
              <a:t>ШумБЕЗ</a:t>
            </a:r>
            <a:endParaRPr lang="ru-RU" sz="6600" b="1" dirty="0">
              <a:latin typeface="Franklin Gothic Heavy" panose="020B0903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latin typeface="Franklin Gothic Book" panose="020B0503020102020204" pitchFamily="34" charset="0"/>
              </a:rPr>
              <a:t>Одежда шпионов будущего.</a:t>
            </a:r>
          </a:p>
          <a:p>
            <a:r>
              <a:rPr lang="ru-RU" dirty="0" smtClean="0">
                <a:latin typeface="Franklin Gothic Book" panose="020B0503020102020204" pitchFamily="34" charset="0"/>
              </a:rPr>
              <a:t>СОВЕРШЕННО СЕКРЕТНО.</a:t>
            </a:r>
            <a:endParaRPr lang="ru-RU" dirty="0">
              <a:latin typeface="Franklin Gothic Book" panose="020B0503020102020204" pitchFamily="34" charset="0"/>
            </a:endParaRPr>
          </a:p>
        </p:txBody>
      </p:sp>
      <p:pic>
        <p:nvPicPr>
          <p:cNvPr id="1028" name="Picture 4" descr="s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34" y="4932608"/>
            <a:ext cx="2094405" cy="209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совершенно секрет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811" y="700289"/>
            <a:ext cx="34290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78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47" y="2466776"/>
            <a:ext cx="2942836" cy="434662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err="1" smtClean="0">
                <a:latin typeface="Franklin Gothic Heavy" panose="020B0903020102020204" pitchFamily="34" charset="0"/>
              </a:rPr>
              <a:t>Комбез</a:t>
            </a:r>
            <a:r>
              <a:rPr lang="ru-RU" sz="5400" b="1" dirty="0" smtClean="0">
                <a:latin typeface="Franklin Gothic Heavy" panose="020B0903020102020204" pitchFamily="34" charset="0"/>
              </a:rPr>
              <a:t> </a:t>
            </a:r>
            <a:r>
              <a:rPr lang="ru-RU" sz="5400" b="1" dirty="0" err="1" smtClean="0">
                <a:latin typeface="Franklin Gothic Heavy" panose="020B0903020102020204" pitchFamily="34" charset="0"/>
              </a:rPr>
              <a:t>ШумБЕЗ</a:t>
            </a:r>
            <a:endParaRPr lang="ru-RU" sz="5400" b="1" dirty="0">
              <a:latin typeface="Franklin Gothic Heavy" panose="020B0903020102020204" pitchFamily="34" charset="0"/>
            </a:endParaRPr>
          </a:p>
        </p:txBody>
      </p:sp>
      <p:sp>
        <p:nvSpPr>
          <p:cNvPr id="7" name="AutoShape 2" descr="Картинки по запросу комбинезон рисунок рабочий"/>
          <p:cNvSpPr>
            <a:spLocks noGrp="1" noChangeAspect="1" noChangeArrowheads="1"/>
          </p:cNvSpPr>
          <p:nvPr>
            <p:ph sz="half" idx="1"/>
          </p:nvPr>
        </p:nvSpPr>
        <p:spPr bwMode="auto">
          <a:xfrm>
            <a:off x="914400" y="2859457"/>
            <a:ext cx="5181600" cy="353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AutoShape 2" descr="Картинки по запросу комбинезон рисунок рабочий"/>
          <p:cNvSpPr txBox="1">
            <a:spLocks noChangeAspect="1" noChangeArrowheads="1"/>
          </p:cNvSpPr>
          <p:nvPr/>
        </p:nvSpPr>
        <p:spPr bwMode="auto">
          <a:xfrm>
            <a:off x="734096" y="1379095"/>
            <a:ext cx="10619704" cy="113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900" dirty="0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Не можете тихо подобраться </a:t>
            </a:r>
            <a:r>
              <a:rPr lang="ru-RU" sz="1900" dirty="0">
                <a:solidFill>
                  <a:prstClr val="black"/>
                </a:solidFill>
                <a:latin typeface="Franklin Gothic Book" panose="020B0503020102020204" pitchFamily="34" charset="0"/>
              </a:rPr>
              <a:t>к</a:t>
            </a:r>
            <a:r>
              <a:rPr lang="ru-RU" sz="1900" dirty="0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 противнику? не получается бесшумно проникнуть во вражеское логово? Тогда </a:t>
            </a:r>
            <a:r>
              <a:rPr lang="ru-RU" sz="1900" dirty="0" err="1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ШумБЕЗ</a:t>
            </a:r>
            <a:r>
              <a:rPr lang="ru-RU" sz="1900" dirty="0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 – для ВАС! </a:t>
            </a:r>
            <a:r>
              <a:rPr lang="ru-RU" sz="1900" dirty="0" err="1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ШумБЕЗ</a:t>
            </a:r>
            <a:r>
              <a:rPr lang="ru-RU" sz="1900" dirty="0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 – последняя разработка нашей секретной супер-лаборатории, где используются самые современные </a:t>
            </a:r>
            <a:r>
              <a:rPr lang="ru-RU" sz="1900" dirty="0" err="1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нанотехнологии</a:t>
            </a:r>
            <a:r>
              <a:rPr lang="ru-RU" sz="1900" dirty="0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 для создания этого комбинезона. </a:t>
            </a:r>
            <a:r>
              <a:rPr lang="ru-RU" sz="1900" dirty="0" err="1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ШумБез</a:t>
            </a:r>
            <a:r>
              <a:rPr lang="ru-RU" sz="1900" dirty="0" smtClean="0">
                <a:solidFill>
                  <a:prstClr val="black"/>
                </a:solidFill>
                <a:latin typeface="Franklin Gothic Book" panose="020B0503020102020204" pitchFamily="34" charset="0"/>
              </a:rPr>
              <a:t> делает бесшумным того, кто его наденет.</a:t>
            </a:r>
          </a:p>
        </p:txBody>
      </p:sp>
      <p:cxnSp>
        <p:nvCxnSpPr>
          <p:cNvPr id="16" name="Соединительная линия уступом 15"/>
          <p:cNvCxnSpPr/>
          <p:nvPr/>
        </p:nvCxnSpPr>
        <p:spPr>
          <a:xfrm>
            <a:off x="2099256" y="3709115"/>
            <a:ext cx="5653826" cy="1777285"/>
          </a:xfrm>
          <a:prstGeom prst="bentConnector3">
            <a:avLst>
              <a:gd name="adj1" fmla="val 31706"/>
            </a:avLst>
          </a:prstGeom>
          <a:ln w="57150">
            <a:tailEnd type="triangle"/>
          </a:ln>
          <a:scene3d>
            <a:camera prst="orthographicFront"/>
            <a:lightRig rig="threePt" dir="t"/>
          </a:scene3d>
          <a:sp3d>
            <a:bevelT w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604065" y="3350766"/>
            <a:ext cx="3149017" cy="7031"/>
          </a:xfrm>
          <a:prstGeom prst="straightConnector1">
            <a:avLst/>
          </a:prstGeom>
          <a:ln w="57150">
            <a:tailEnd type="triangle"/>
          </a:ln>
          <a:scene3d>
            <a:camera prst="orthographicFront"/>
            <a:lightRig rig="threePt" dir="t"/>
          </a:scene3d>
          <a:sp3d>
            <a:bevelT w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407" y="4597757"/>
            <a:ext cx="2095500" cy="209550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10365435" y="2859457"/>
            <a:ext cx="1453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  <a:latin typeface="Franklin Gothic Heavy" panose="020B0903020102020204" pitchFamily="34" charset="0"/>
              </a:rPr>
              <a:t>Нано</a:t>
            </a:r>
          </a:p>
          <a:p>
            <a:r>
              <a:rPr lang="ru-RU" sz="3600" b="1" dirty="0">
                <a:solidFill>
                  <a:prstClr val="black"/>
                </a:solidFill>
                <a:latin typeface="Franklin Gothic Heavy" panose="020B0903020102020204" pitchFamily="34" charset="0"/>
              </a:rPr>
              <a:t>Ткань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154701" y="4999176"/>
            <a:ext cx="201208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Franklin Gothic Heavy" panose="020B0903020102020204" pitchFamily="34" charset="0"/>
              </a:rPr>
              <a:t>Нашивка</a:t>
            </a:r>
          </a:p>
          <a:p>
            <a:r>
              <a:rPr lang="ru-RU" sz="2000" b="1" dirty="0">
                <a:solidFill>
                  <a:prstClr val="black"/>
                </a:solidFill>
                <a:latin typeface="Franklin Gothic Heavy" panose="020B0903020102020204" pitchFamily="34" charset="0"/>
              </a:rPr>
              <a:t>АНАЛИЗАТОР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430" y="2609147"/>
            <a:ext cx="1449200" cy="152514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868" y="2324361"/>
            <a:ext cx="2202981" cy="218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0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latin typeface="Franklin Gothic Heavy" panose="020B0903020102020204" pitchFamily="34" charset="0"/>
              </a:rPr>
              <a:t>Комбез</a:t>
            </a:r>
            <a:r>
              <a:rPr lang="ru-RU" b="1" dirty="0">
                <a:latin typeface="Franklin Gothic Heavy" panose="020B0903020102020204" pitchFamily="34" charset="0"/>
              </a:rPr>
              <a:t> </a:t>
            </a:r>
            <a:r>
              <a:rPr lang="ru-RU" b="1" dirty="0" err="1" smtClean="0">
                <a:latin typeface="Franklin Gothic Heavy" panose="020B0903020102020204" pitchFamily="34" charset="0"/>
              </a:rPr>
              <a:t>ШумБЕЗ</a:t>
            </a:r>
            <a:r>
              <a:rPr lang="ru-RU" b="1" dirty="0" smtClean="0">
                <a:latin typeface="Franklin Gothic Heavy" panose="020B0903020102020204" pitchFamily="34" charset="0"/>
              </a:rPr>
              <a:t>: т</a:t>
            </a:r>
            <a:r>
              <a:rPr lang="ru-RU" dirty="0" smtClean="0">
                <a:latin typeface="Franklin Gothic Heavy" panose="020B0903020102020204" pitchFamily="34" charset="0"/>
              </a:rPr>
              <a:t>ехнология работы</a:t>
            </a:r>
            <a:endParaRPr lang="ru-RU" dirty="0">
              <a:latin typeface="Franklin Gothic Heavy" panose="020B09030201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0" y="1499016"/>
            <a:ext cx="10515600" cy="4677947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Franklin Gothic Book" panose="020B0503020102020204" pitchFamily="34" charset="0"/>
              </a:rPr>
              <a:t>Наш мир состоит из огромного количества звуков, они окружают нас всю жизнь. Звук представляет собой колебания воздуха, созданные источником, в качестве которого может выступать что угодно — гитара, голос, хлопок в ладони и т.п. </a:t>
            </a:r>
            <a:r>
              <a:rPr lang="ru-RU" sz="2400" b="1" dirty="0" smtClean="0">
                <a:latin typeface="Franklin Gothic Book" panose="020B0503020102020204" pitchFamily="34" charset="0"/>
              </a:rPr>
              <a:t>Звуковая волна</a:t>
            </a:r>
            <a:r>
              <a:rPr lang="ru-RU" sz="2400" dirty="0" smtClean="0">
                <a:latin typeface="Franklin Gothic Book" panose="020B0503020102020204" pitchFamily="34" charset="0"/>
              </a:rPr>
              <a:t> (звуковые колебания, звук) – это передающиеся в пространстве механические колебания молекул вещества (например, воздуха).</a:t>
            </a:r>
          </a:p>
          <a:p>
            <a:r>
              <a:rPr lang="ru-RU" sz="2400" dirty="0" smtClean="0">
                <a:latin typeface="Franklin Gothic Book" panose="020B0503020102020204" pitchFamily="34" charset="0"/>
              </a:rPr>
              <a:t>Чтобы стать бесшумным шпионом нужно эти звуковые волны погасить. </a:t>
            </a:r>
          </a:p>
          <a:p>
            <a:r>
              <a:rPr lang="ru-RU" sz="2400" dirty="0" smtClean="0">
                <a:latin typeface="Franklin Gothic Book" panose="020B0503020102020204" pitchFamily="34" charset="0"/>
              </a:rPr>
              <a:t>Работа </a:t>
            </a:r>
            <a:r>
              <a:rPr lang="ru-RU" sz="2400" dirty="0" err="1" smtClean="0">
                <a:latin typeface="Franklin Gothic Book" panose="020B0503020102020204" pitchFamily="34" charset="0"/>
              </a:rPr>
              <a:t>ШумБеза</a:t>
            </a:r>
            <a:r>
              <a:rPr lang="ru-RU" sz="2400" dirty="0" smtClean="0">
                <a:latin typeface="Franklin Gothic Book" panose="020B0503020102020204" pitchFamily="34" charset="0"/>
              </a:rPr>
              <a:t> основана на принципе </a:t>
            </a:r>
            <a:r>
              <a:rPr lang="ru-RU" sz="2400" b="1" dirty="0" smtClean="0">
                <a:latin typeface="Franklin Gothic Book" panose="020B0503020102020204" pitchFamily="34" charset="0"/>
              </a:rPr>
              <a:t>Интерференции</a:t>
            </a:r>
            <a:r>
              <a:rPr lang="ru-RU" sz="2400" dirty="0" smtClean="0">
                <a:latin typeface="Franklin Gothic Book" panose="020B0503020102020204" pitchFamily="34" charset="0"/>
              </a:rPr>
              <a:t> - усиление и ослабление звуковых волн в результате наложения двух или нескольких из них.</a:t>
            </a:r>
          </a:p>
          <a:p>
            <a:r>
              <a:rPr lang="ru-RU" sz="2400" dirty="0" smtClean="0">
                <a:latin typeface="Franklin Gothic Book" panose="020B0503020102020204" pitchFamily="34" charset="0"/>
              </a:rPr>
              <a:t>Т.е. для того, чтобы заглушить звук, </a:t>
            </a:r>
            <a:r>
              <a:rPr lang="ru-RU" sz="2400" dirty="0" err="1" smtClean="0">
                <a:latin typeface="Franklin Gothic Book" panose="020B0503020102020204" pitchFamily="34" charset="0"/>
              </a:rPr>
              <a:t>ШумБЕЗ</a:t>
            </a:r>
            <a:r>
              <a:rPr lang="ru-RU" sz="2400" dirty="0" smtClean="0">
                <a:latin typeface="Franklin Gothic Book" panose="020B0503020102020204" pitchFamily="34" charset="0"/>
              </a:rPr>
              <a:t> создаст такую звуковую волну, которая настолько ослабит первоначальный шум, что его никто не услышит.</a:t>
            </a:r>
            <a:endParaRPr lang="ru-RU" sz="24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22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813" y="365125"/>
            <a:ext cx="11068987" cy="1325563"/>
          </a:xfrm>
        </p:spPr>
        <p:txBody>
          <a:bodyPr>
            <a:normAutofit/>
          </a:bodyPr>
          <a:lstStyle/>
          <a:p>
            <a:r>
              <a:rPr lang="ru-RU" sz="3200" b="1" dirty="0" err="1">
                <a:latin typeface="Franklin Gothic Heavy" panose="020B0903020102020204" pitchFamily="34" charset="0"/>
              </a:rPr>
              <a:t>Комбез</a:t>
            </a:r>
            <a:r>
              <a:rPr lang="ru-RU" sz="3200" b="1" dirty="0">
                <a:latin typeface="Franklin Gothic Heavy" panose="020B0903020102020204" pitchFamily="34" charset="0"/>
              </a:rPr>
              <a:t> </a:t>
            </a:r>
            <a:r>
              <a:rPr lang="ru-RU" sz="3200" b="1" dirty="0" err="1" smtClean="0">
                <a:latin typeface="Franklin Gothic Heavy" panose="020B0903020102020204" pitchFamily="34" charset="0"/>
              </a:rPr>
              <a:t>ШумБЕЗ</a:t>
            </a:r>
            <a:r>
              <a:rPr lang="ru-RU" sz="3200" b="1" dirty="0" smtClean="0">
                <a:latin typeface="Franklin Gothic Heavy" panose="020B0903020102020204" pitchFamily="34" charset="0"/>
              </a:rPr>
              <a:t>: </a:t>
            </a:r>
            <a:br>
              <a:rPr lang="ru-RU" sz="3200" b="1" dirty="0" smtClean="0">
                <a:latin typeface="Franklin Gothic Heavy" panose="020B0903020102020204" pitchFamily="34" charset="0"/>
              </a:rPr>
            </a:br>
            <a:r>
              <a:rPr lang="ru-RU" sz="3200" b="1" dirty="0" smtClean="0">
                <a:latin typeface="Franklin Gothic Heavy" panose="020B0903020102020204" pitchFamily="34" charset="0"/>
              </a:rPr>
              <a:t>материал изготовления - </a:t>
            </a:r>
            <a:r>
              <a:rPr lang="ru-RU" sz="3200" b="1" dirty="0" err="1" smtClean="0">
                <a:latin typeface="Franklin Gothic Heavy" panose="020B0903020102020204" pitchFamily="34" charset="0"/>
              </a:rPr>
              <a:t>НаноТкань</a:t>
            </a:r>
            <a:r>
              <a:rPr lang="ru-RU" sz="3200" b="1" dirty="0" smtClean="0">
                <a:latin typeface="Franklin Gothic Heavy" panose="020B0903020102020204" pitchFamily="34" charset="0"/>
              </a:rPr>
              <a:t> </a:t>
            </a:r>
            <a:endParaRPr lang="ru-RU" sz="3200" b="1" dirty="0">
              <a:latin typeface="Franklin Gothic Heavy" panose="020B09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endParaRPr lang="ru-RU" sz="5800" dirty="0" smtClean="0"/>
          </a:p>
          <a:p>
            <a:r>
              <a:rPr lang="ru-RU" sz="5800" dirty="0" err="1" smtClean="0">
                <a:latin typeface="Franklin Gothic Heavy" panose="020B0903020102020204" pitchFamily="34" charset="0"/>
              </a:rPr>
              <a:t>НаноГлаз</a:t>
            </a:r>
            <a:endParaRPr lang="ru-RU" sz="5800" dirty="0" smtClean="0">
              <a:latin typeface="Franklin Gothic Heavy" panose="020B0903020102020204" pitchFamily="34" charset="0"/>
            </a:endParaRPr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3400" dirty="0" smtClean="0">
              <a:latin typeface="Franklin Gothic Book" panose="020B0503020102020204" pitchFamily="34" charset="0"/>
            </a:endParaRPr>
          </a:p>
          <a:p>
            <a:r>
              <a:rPr lang="ru-RU" sz="3400" dirty="0" smtClean="0">
                <a:latin typeface="Franklin Gothic Book" panose="020B0503020102020204" pitchFamily="34" charset="0"/>
              </a:rPr>
              <a:t>Это камера, которая позволяет снимать видео до 6000 кадров в секунду (обратите внимание, что в обычных фильмах в одну секунду показывают всего 24 кадра). Можно было бы использовать и другое современное устройство - стандартное </a:t>
            </a:r>
            <a:r>
              <a:rPr lang="ru-RU" sz="3400" dirty="0" err="1" smtClean="0">
                <a:latin typeface="Franklin Gothic Book" panose="020B0503020102020204" pitchFamily="34" charset="0"/>
              </a:rPr>
              <a:t>наноУхо</a:t>
            </a:r>
            <a:r>
              <a:rPr lang="ru-RU" sz="3400" dirty="0" smtClean="0">
                <a:latin typeface="Franklin Gothic Book" panose="020B0503020102020204" pitchFamily="34" charset="0"/>
              </a:rPr>
              <a:t>, - но так как требуется максимально быстрый анализ шума, было принято решение работать с изображением. Ведь изображение – это свет отражаемый от предмета, а скорость света много больше, чем скорость звука (скорость звука – 332 м/с, скорость света – 300 000 000 м/с)*. Использование данной технологии позволит максимально быстро справиться с шумом издаваемым агентом</a:t>
            </a:r>
            <a:r>
              <a:rPr lang="ru-RU" sz="2300" dirty="0" smtClean="0">
                <a:latin typeface="Franklin Gothic Book" panose="020B0503020102020204" pitchFamily="34" charset="0"/>
              </a:rPr>
              <a:t>.</a:t>
            </a:r>
          </a:p>
          <a:p>
            <a:pPr marL="0" indent="0">
              <a:buNone/>
            </a:pPr>
            <a:endParaRPr lang="ru-RU" sz="2300" dirty="0" smtClean="0"/>
          </a:p>
          <a:p>
            <a:pPr marL="0" indent="0">
              <a:buNone/>
            </a:pPr>
            <a:r>
              <a:rPr lang="ru-RU" sz="2300" dirty="0" smtClean="0">
                <a:latin typeface="Franklin Gothic Book" panose="020B0503020102020204" pitchFamily="34" charset="0"/>
              </a:rPr>
              <a:t>*технология распознавания звуковых волн (звука) путем анализа колебаний на видео была разработана компаниями </a:t>
            </a:r>
            <a:r>
              <a:rPr lang="en-US" sz="2300" dirty="0" smtClean="0">
                <a:latin typeface="Franklin Gothic Book" panose="020B0503020102020204" pitchFamily="34" charset="0"/>
              </a:rPr>
              <a:t>Abode, Microsoft </a:t>
            </a:r>
            <a:r>
              <a:rPr lang="ru-RU" sz="2300" dirty="0" smtClean="0">
                <a:latin typeface="Franklin Gothic Book" panose="020B0503020102020204" pitchFamily="34" charset="0"/>
              </a:rPr>
              <a:t>и Массачусетским технологическим университетом</a:t>
            </a:r>
          </a:p>
          <a:p>
            <a:endParaRPr lang="ru-RU" sz="1100" dirty="0">
              <a:latin typeface="Franklin Gothic Book" panose="020B0503020102020204" pitchFamily="34" charset="0"/>
            </a:endParaRPr>
          </a:p>
          <a:p>
            <a:endParaRPr lang="ru-RU" sz="1100" dirty="0" smtClean="0"/>
          </a:p>
          <a:p>
            <a:endParaRPr lang="ru-RU" sz="1100" dirty="0"/>
          </a:p>
          <a:p>
            <a:endParaRPr lang="ru-RU" sz="1100" dirty="0" smtClean="0"/>
          </a:p>
          <a:p>
            <a:endParaRPr lang="ru-RU" sz="11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endParaRPr lang="ru-RU" sz="5800" dirty="0" smtClean="0"/>
          </a:p>
          <a:p>
            <a:r>
              <a:rPr lang="ru-RU" sz="5800" dirty="0" err="1" smtClean="0">
                <a:latin typeface="Franklin Gothic Heavy" panose="020B0903020102020204" pitchFamily="34" charset="0"/>
              </a:rPr>
              <a:t>НаноРот</a:t>
            </a:r>
            <a:endParaRPr lang="ru-RU" sz="5800" dirty="0" smtClean="0">
              <a:latin typeface="Franklin Gothic Heavy" panose="020B0903020102020204" pitchFamily="34" charset="0"/>
            </a:endParaRPr>
          </a:p>
          <a:p>
            <a:endParaRPr lang="ru-RU" sz="1500" dirty="0" smtClean="0"/>
          </a:p>
          <a:p>
            <a:endParaRPr lang="ru-RU" sz="1500" dirty="0"/>
          </a:p>
          <a:p>
            <a:endParaRPr lang="ru-RU" sz="1500" dirty="0" smtClean="0"/>
          </a:p>
          <a:p>
            <a:r>
              <a:rPr lang="ru-RU" sz="3400" dirty="0" smtClean="0">
                <a:latin typeface="Franklin Gothic Book" panose="020B0503020102020204" pitchFamily="34" charset="0"/>
              </a:rPr>
              <a:t>Если бы мы пришли к </a:t>
            </a:r>
            <a:r>
              <a:rPr lang="ru-RU" sz="3400" dirty="0" err="1" smtClean="0">
                <a:latin typeface="Franklin Gothic Book" panose="020B0503020102020204" pitchFamily="34" charset="0"/>
              </a:rPr>
              <a:t>ШумБезу</a:t>
            </a:r>
            <a:r>
              <a:rPr lang="ru-RU" sz="3400" dirty="0" smtClean="0">
                <a:latin typeface="Franklin Gothic Book" panose="020B0503020102020204" pitchFamily="34" charset="0"/>
              </a:rPr>
              <a:t> обычные динамики, то они могли бы выдать агента. Поэтому было принято решение воспользоваться последними разработками в технологиях воспроизведения звука – излучатели на основе </a:t>
            </a:r>
            <a:r>
              <a:rPr lang="ru-RU" sz="3400" dirty="0" err="1" smtClean="0">
                <a:latin typeface="Franklin Gothic Book" panose="020B0503020102020204" pitchFamily="34" charset="0"/>
              </a:rPr>
              <a:t>нанотрубок</a:t>
            </a:r>
            <a:r>
              <a:rPr lang="ru-RU" sz="3400" dirty="0" smtClean="0">
                <a:latin typeface="Franklin Gothic Book" panose="020B0503020102020204" pitchFamily="34" charset="0"/>
              </a:rPr>
              <a:t>.</a:t>
            </a:r>
          </a:p>
          <a:p>
            <a:r>
              <a:rPr lang="ru-RU" sz="3400" dirty="0" smtClean="0">
                <a:latin typeface="Franklin Gothic Book" panose="020B0503020102020204" pitchFamily="34" charset="0"/>
              </a:rPr>
              <a:t>Описание технологии этого устройства привести не могу, т.к. степень секретности документа предполагает наличие специального уровня доступа к прочтению файлов. Лишь предъявив его читатели могут ознакомиться с супер-сложной и супер-современной частью </a:t>
            </a:r>
            <a:r>
              <a:rPr lang="ru-RU" sz="3400" dirty="0" err="1" smtClean="0">
                <a:latin typeface="Franklin Gothic Book" panose="020B0503020102020204" pitchFamily="34" charset="0"/>
              </a:rPr>
              <a:t>НаноРот</a:t>
            </a:r>
            <a:r>
              <a:rPr lang="ru-RU" sz="3400" dirty="0" smtClean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726" y="1823744"/>
            <a:ext cx="1597517" cy="1188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303" y="1823744"/>
            <a:ext cx="1597517" cy="11886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019" y="0"/>
            <a:ext cx="2202981" cy="218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0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latin typeface="Franklin Gothic Heavy" panose="020B0903020102020204" pitchFamily="34" charset="0"/>
              </a:rPr>
              <a:t>Комбез</a:t>
            </a:r>
            <a:r>
              <a:rPr lang="ru-RU" b="1" dirty="0">
                <a:latin typeface="Franklin Gothic Heavy" panose="020B0903020102020204" pitchFamily="34" charset="0"/>
              </a:rPr>
              <a:t> </a:t>
            </a:r>
            <a:r>
              <a:rPr lang="ru-RU" b="1" dirty="0" err="1">
                <a:latin typeface="Franklin Gothic Heavy" panose="020B0903020102020204" pitchFamily="34" charset="0"/>
              </a:rPr>
              <a:t>ШумБЕЗ</a:t>
            </a:r>
            <a:r>
              <a:rPr lang="ru-RU" b="1" dirty="0">
                <a:latin typeface="Franklin Gothic Heavy" panose="020B0903020102020204" pitchFamily="34" charset="0"/>
              </a:rPr>
              <a:t>: материал изготовления - </a:t>
            </a:r>
            <a:r>
              <a:rPr lang="ru-RU" b="1" dirty="0" err="1">
                <a:latin typeface="Franklin Gothic Heavy" panose="020B0903020102020204" pitchFamily="34" charset="0"/>
              </a:rPr>
              <a:t>НаноТкань</a:t>
            </a:r>
            <a:r>
              <a:rPr lang="ru-RU" b="1" dirty="0">
                <a:latin typeface="Franklin Gothic Heavy" panose="020B0903020102020204" pitchFamily="34" charset="0"/>
              </a:rPr>
              <a:t> </a:t>
            </a:r>
            <a:endParaRPr lang="ru-RU" dirty="0">
              <a:latin typeface="Franklin Gothic Heavy" panose="020B09030201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Franklin Gothic Book" panose="020B0503020102020204" pitchFamily="34" charset="0"/>
              </a:rPr>
              <a:t>Для внесения ясности </a:t>
            </a:r>
            <a:r>
              <a:rPr lang="ru-RU" dirty="0" smtClean="0">
                <a:latin typeface="Franklin Gothic Book" panose="020B0503020102020204" pitchFamily="34" charset="0"/>
              </a:rPr>
              <a:t>я должен </a:t>
            </a:r>
            <a:r>
              <a:rPr lang="ru-RU" dirty="0">
                <a:latin typeface="Franklin Gothic Book" panose="020B0503020102020204" pitchFamily="34" charset="0"/>
              </a:rPr>
              <a:t>сказать просто: </a:t>
            </a:r>
            <a:endParaRPr lang="ru-RU" dirty="0" smtClean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ru-RU" dirty="0" err="1" smtClean="0">
                <a:latin typeface="Franklin Gothic Book" panose="020B0503020102020204" pitchFamily="34" charset="0"/>
              </a:rPr>
              <a:t>наноГлаз</a:t>
            </a:r>
            <a:r>
              <a:rPr lang="ru-RU" dirty="0" smtClean="0">
                <a:latin typeface="Franklin Gothic Book" panose="020B0503020102020204" pitchFamily="34" charset="0"/>
              </a:rPr>
              <a:t> </a:t>
            </a:r>
            <a:r>
              <a:rPr lang="ru-RU" dirty="0">
                <a:latin typeface="Franklin Gothic Book" panose="020B0503020102020204" pitchFamily="34" charset="0"/>
              </a:rPr>
              <a:t>забирает любой звук из внешнего мира </a:t>
            </a:r>
            <a:endParaRPr lang="ru-RU" dirty="0" smtClean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и </a:t>
            </a:r>
            <a:r>
              <a:rPr lang="ru-RU" dirty="0">
                <a:latin typeface="Franklin Gothic Book" panose="020B0503020102020204" pitchFamily="34" charset="0"/>
              </a:rPr>
              <a:t>анализирует его, а </a:t>
            </a:r>
            <a:r>
              <a:rPr lang="ru-RU" dirty="0" err="1">
                <a:latin typeface="Franklin Gothic Book" panose="020B0503020102020204" pitchFamily="34" charset="0"/>
              </a:rPr>
              <a:t>НаноРот</a:t>
            </a:r>
            <a:r>
              <a:rPr lang="ru-RU" dirty="0">
                <a:latin typeface="Franklin Gothic Book" panose="020B0503020102020204" pitchFamily="34" charset="0"/>
              </a:rPr>
              <a:t> выпускает такую </a:t>
            </a:r>
            <a:endParaRPr lang="ru-RU" dirty="0" smtClean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звуковую </a:t>
            </a:r>
            <a:r>
              <a:rPr lang="ru-RU" dirty="0">
                <a:latin typeface="Franklin Gothic Book" panose="020B0503020102020204" pitchFamily="34" charset="0"/>
              </a:rPr>
              <a:t>волну, которая </a:t>
            </a:r>
            <a:r>
              <a:rPr lang="ru-RU" dirty="0" smtClean="0">
                <a:latin typeface="Franklin Gothic Book" panose="020B0503020102020204" pitchFamily="34" charset="0"/>
              </a:rPr>
              <a:t>способна погасить </a:t>
            </a:r>
          </a:p>
          <a:p>
            <a:pPr marL="0" indent="0">
              <a:buNone/>
            </a:pPr>
            <a:r>
              <a:rPr lang="ru-RU" dirty="0">
                <a:latin typeface="Franklin Gothic Book" panose="020B0503020102020204" pitchFamily="34" charset="0"/>
              </a:rPr>
              <a:t>а</a:t>
            </a:r>
            <a:r>
              <a:rPr lang="ru-RU" dirty="0" smtClean="0">
                <a:latin typeface="Franklin Gothic Book" panose="020B0503020102020204" pitchFamily="34" charset="0"/>
              </a:rPr>
              <a:t>нализируемый звук.</a:t>
            </a:r>
            <a:endParaRPr lang="ru-RU" dirty="0">
              <a:latin typeface="Franklin Gothic Book" panose="020B0503020102020204" pitchFamily="34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634" y="2387883"/>
            <a:ext cx="4141769" cy="411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Franklin Gothic Heavy" panose="020B0903020102020204" pitchFamily="34" charset="0"/>
              </a:rPr>
              <a:t>Почему</a:t>
            </a:r>
            <a:r>
              <a:rPr lang="ru-RU" dirty="0" smtClean="0">
                <a:latin typeface="Franklin Gothic Demi" panose="020B0703020102020204" pitchFamily="34" charset="0"/>
              </a:rPr>
              <a:t> ЗУБ-МАЯЧОК?</a:t>
            </a:r>
            <a:endParaRPr lang="ru-RU" dirty="0">
              <a:latin typeface="Franklin Gothic Demi" panose="020B07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29255"/>
            <a:ext cx="10515600" cy="4776952"/>
          </a:xfrm>
        </p:spPr>
        <p:txBody>
          <a:bodyPr>
            <a:normAutofit/>
          </a:bodyPr>
          <a:lstStyle/>
          <a:p>
            <a:r>
              <a:rPr lang="ru-RU" sz="2600" dirty="0" smtClean="0">
                <a:latin typeface="Franklin Gothic Book" panose="020B0503020102020204" pitchFamily="34" charset="0"/>
              </a:rPr>
              <a:t>Я выбрал зуб-маячок, потому что мне он понравился больше всех других шпионских устройств. </a:t>
            </a:r>
          </a:p>
          <a:p>
            <a:r>
              <a:rPr lang="ru-RU" sz="2600" dirty="0" smtClean="0">
                <a:latin typeface="Franklin Gothic Book" panose="020B0503020102020204" pitchFamily="34" charset="0"/>
              </a:rPr>
              <a:t>Зуб не был похож на другие зубы. Он выглядел так странно, весь во всяких проводах и зеленого цвета. Вот эта его черта, мне кажется, является его слабостью! Если бы он выглядел, как обычный зуб, он никогда не был бы обнаружен.</a:t>
            </a:r>
          </a:p>
          <a:p>
            <a:r>
              <a:rPr lang="ru-RU" sz="2600" dirty="0" smtClean="0">
                <a:latin typeface="Franklin Gothic Book" panose="020B0503020102020204" pitchFamily="34" charset="0"/>
              </a:rPr>
              <a:t>Первоначальная функция зуба-маячка состоит в том, чтобы находить пропавших детей. С помощью сигнала можно отследить местонахождение потерявшегося ребенка.</a:t>
            </a:r>
          </a:p>
          <a:p>
            <a:r>
              <a:rPr lang="ru-RU" sz="2600" dirty="0" smtClean="0">
                <a:latin typeface="Franklin Gothic Book" panose="020B0503020102020204" pitchFamily="34" charset="0"/>
              </a:rPr>
              <a:t>Но теперь это устройство может помогать выслеживать злодеев. Если зуб-маячок будет похож на обычный зуб, его можно незаметно вставить при лечении зубов кому-угодно.</a:t>
            </a:r>
          </a:p>
          <a:p>
            <a:endParaRPr lang="ru-RU" dirty="0">
              <a:latin typeface="Franklin Gothic Book" panose="020B0503020102020204" pitchFamily="34" charset="0"/>
            </a:endParaRPr>
          </a:p>
        </p:txBody>
      </p:sp>
      <p:pic>
        <p:nvPicPr>
          <p:cNvPr id="2050" name="Picture 2" descr="https://icon-icons.com/icons2/906/PNG/512/tooth_icon-icons.com_6984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985" y="329654"/>
            <a:ext cx="1041946" cy="104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3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83937"/>
          </a:xfrm>
        </p:spPr>
        <p:txBody>
          <a:bodyPr/>
          <a:lstStyle/>
          <a:p>
            <a:r>
              <a:rPr lang="ru-RU" b="1" dirty="0" err="1">
                <a:latin typeface="Franklin Gothic Heavy" panose="020B0903020102020204" pitchFamily="34" charset="0"/>
              </a:rPr>
              <a:t>Комбез</a:t>
            </a:r>
            <a:r>
              <a:rPr lang="ru-RU" b="1" dirty="0">
                <a:latin typeface="Franklin Gothic Heavy" panose="020B0903020102020204" pitchFamily="34" charset="0"/>
              </a:rPr>
              <a:t> </a:t>
            </a:r>
            <a:r>
              <a:rPr lang="ru-RU" b="1" dirty="0" err="1" smtClean="0">
                <a:latin typeface="Franklin Gothic Heavy" panose="020B0903020102020204" pitchFamily="34" charset="0"/>
              </a:rPr>
              <a:t>ШумБЕЗ</a:t>
            </a:r>
            <a:r>
              <a:rPr lang="ru-RU" b="1" dirty="0" smtClean="0">
                <a:latin typeface="Franklin Gothic Heavy" panose="020B0903020102020204" pitchFamily="34" charset="0"/>
              </a:rPr>
              <a:t>: </a:t>
            </a:r>
            <a:br>
              <a:rPr lang="ru-RU" b="1" dirty="0" smtClean="0">
                <a:latin typeface="Franklin Gothic Heavy" panose="020B0903020102020204" pitchFamily="34" charset="0"/>
              </a:rPr>
            </a:br>
            <a:r>
              <a:rPr lang="ru-RU" b="1" dirty="0" smtClean="0">
                <a:latin typeface="Franklin Gothic Heavy" panose="020B0903020102020204" pitchFamily="34" charset="0"/>
              </a:rPr>
              <a:t>самое главное – </a:t>
            </a:r>
            <a:br>
              <a:rPr lang="ru-RU" b="1" dirty="0" smtClean="0">
                <a:latin typeface="Franklin Gothic Heavy" panose="020B0903020102020204" pitchFamily="34" charset="0"/>
              </a:rPr>
            </a:br>
            <a:r>
              <a:rPr lang="ru-RU" b="1" dirty="0" smtClean="0">
                <a:latin typeface="Franklin Gothic Heavy" panose="020B0903020102020204" pitchFamily="34" charset="0"/>
              </a:rPr>
              <a:t>н</a:t>
            </a:r>
            <a:r>
              <a:rPr lang="ru-RU" dirty="0" smtClean="0">
                <a:latin typeface="Franklin Gothic Heavy" panose="020B0903020102020204" pitchFamily="34" charset="0"/>
              </a:rPr>
              <a:t>ашивка АНАЛИЗАТОР</a:t>
            </a:r>
            <a:endParaRPr lang="ru-RU" dirty="0">
              <a:latin typeface="Franklin Gothic Heavy" panose="020B09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Анализатор – это мозг моего </a:t>
            </a:r>
            <a:r>
              <a:rPr lang="ru-RU" dirty="0" err="1" smtClean="0">
                <a:latin typeface="Franklin Gothic Book" panose="020B0503020102020204" pitchFamily="34" charset="0"/>
              </a:rPr>
              <a:t>ШумБЕЗА</a:t>
            </a:r>
            <a:r>
              <a:rPr lang="ru-RU" dirty="0" smtClean="0">
                <a:latin typeface="Franklin Gothic Book" panose="020B0503020102020204" pitchFamily="34" charset="0"/>
              </a:rPr>
              <a:t>. </a:t>
            </a:r>
          </a:p>
          <a:p>
            <a:pPr marL="0" indent="0">
              <a:buNone/>
            </a:pPr>
            <a:r>
              <a:rPr lang="ru-RU" dirty="0">
                <a:latin typeface="Franklin Gothic Book" panose="020B0503020102020204" pitchFamily="34" charset="0"/>
              </a:rPr>
              <a:t>-</a:t>
            </a:r>
            <a:r>
              <a:rPr lang="ru-RU" dirty="0" smtClean="0">
                <a:latin typeface="Franklin Gothic Book" panose="020B0503020102020204" pitchFamily="34" charset="0"/>
              </a:rPr>
              <a:t>Он принимает информацию с миллионов </a:t>
            </a:r>
            <a:r>
              <a:rPr lang="ru-RU" dirty="0" err="1" smtClean="0">
                <a:latin typeface="Franklin Gothic Book" panose="020B0503020102020204" pitchFamily="34" charset="0"/>
              </a:rPr>
              <a:t>наноГлаз</a:t>
            </a:r>
            <a:r>
              <a:rPr lang="ru-RU" dirty="0" smtClean="0">
                <a:latin typeface="Franklin Gothic Book" panose="020B0503020102020204" pitchFamily="34" charset="0"/>
              </a:rPr>
              <a:t>, </a:t>
            </a:r>
          </a:p>
          <a:p>
            <a:pPr marL="0" indent="0"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-анализирует поступившие данные</a:t>
            </a:r>
          </a:p>
          <a:p>
            <a:pPr marL="0" indent="0"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- генерирует волны-гасители</a:t>
            </a:r>
          </a:p>
          <a:p>
            <a:pPr marL="0" indent="0"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В основе анализатора лежит группа </a:t>
            </a:r>
            <a:r>
              <a:rPr lang="ru-RU" dirty="0" err="1" smtClean="0">
                <a:latin typeface="Franklin Gothic Book" panose="020B0503020102020204" pitchFamily="34" charset="0"/>
              </a:rPr>
              <a:t>нанопроцессоров</a:t>
            </a:r>
            <a:r>
              <a:rPr lang="ru-RU" dirty="0" smtClean="0">
                <a:latin typeface="Franklin Gothic Book" panose="020B0503020102020204" pitchFamily="34" charset="0"/>
              </a:rPr>
              <a:t>, максимально отвечающих требованиям скоростной обработки информации.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403" y="365125"/>
            <a:ext cx="2902732" cy="290273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98645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Franklin Gothic Heavy" panose="020B0903020102020204" pitchFamily="34" charset="0"/>
              </a:rPr>
              <a:t>Комбез</a:t>
            </a:r>
            <a:r>
              <a:rPr lang="ru-RU" dirty="0" smtClean="0">
                <a:latin typeface="Franklin Gothic Heavy" panose="020B0903020102020204" pitchFamily="34" charset="0"/>
              </a:rPr>
              <a:t> </a:t>
            </a:r>
            <a:r>
              <a:rPr lang="ru-RU" dirty="0" err="1" smtClean="0">
                <a:latin typeface="Franklin Gothic Heavy" panose="020B0903020102020204" pitchFamily="34" charset="0"/>
              </a:rPr>
              <a:t>ШумБез</a:t>
            </a:r>
            <a:r>
              <a:rPr lang="ru-RU" dirty="0" smtClean="0">
                <a:latin typeface="Franklin Gothic Heavy" panose="020B0903020102020204" pitchFamily="34" charset="0"/>
              </a:rPr>
              <a:t>: сферы </a:t>
            </a:r>
            <a:r>
              <a:rPr lang="ru-RU" dirty="0">
                <a:latin typeface="Franklin Gothic Heavy" panose="020B0903020102020204" pitchFamily="34" charset="0"/>
              </a:rPr>
              <a:t>применения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1. </a:t>
            </a:r>
            <a:r>
              <a:rPr lang="ru-RU" dirty="0" smtClean="0">
                <a:latin typeface="Franklin Gothic Demi" panose="020B0703020102020204" pitchFamily="34" charset="0"/>
              </a:rPr>
              <a:t>Шпионы</a:t>
            </a:r>
          </a:p>
          <a:p>
            <a:pPr marL="0" indent="0"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Подводя итоги моей презентации о </a:t>
            </a:r>
            <a:r>
              <a:rPr lang="ru-RU" dirty="0" err="1" smtClean="0">
                <a:latin typeface="Franklin Gothic Book" panose="020B0503020102020204" pitchFamily="34" charset="0"/>
              </a:rPr>
              <a:t>ШумБезе</a:t>
            </a:r>
            <a:r>
              <a:rPr lang="ru-RU" dirty="0" smtClean="0">
                <a:latin typeface="Franklin Gothic Book" panose="020B0503020102020204" pitchFamily="34" charset="0"/>
              </a:rPr>
              <a:t>, я подчеркну необходимость этого устройства для работы агентов: они должны быть бесшумными и незаметными!</a:t>
            </a:r>
            <a:endParaRPr lang="ru-RU" dirty="0">
              <a:latin typeface="Franklin Gothic Book" panose="020B0503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2. </a:t>
            </a:r>
            <a:r>
              <a:rPr lang="ru-RU" dirty="0" err="1" smtClean="0">
                <a:latin typeface="Franklin Gothic Demi" panose="020B0703020102020204" pitchFamily="34" charset="0"/>
              </a:rPr>
              <a:t>НЕшпионы</a:t>
            </a:r>
            <a:endParaRPr lang="ru-RU" dirty="0" smtClean="0"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Для обычных граждан </a:t>
            </a:r>
            <a:r>
              <a:rPr lang="ru-RU" dirty="0" err="1" smtClean="0">
                <a:latin typeface="Franklin Gothic Book" panose="020B0503020102020204" pitchFamily="34" charset="0"/>
              </a:rPr>
              <a:t>ШумБез</a:t>
            </a:r>
            <a:r>
              <a:rPr lang="ru-RU" dirty="0" smtClean="0">
                <a:latin typeface="Franklin Gothic Book" panose="020B0503020102020204" pitchFamily="34" charset="0"/>
              </a:rPr>
              <a:t> тоже может стать отличным помощником в разных сферах жизни. Для подтверждения этого я попросил некоторых специалистов высказать свое мнение о данном устройстве.</a:t>
            </a:r>
            <a:endParaRPr lang="ru-RU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46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Franklin Gothic Heavy" panose="020B0903020102020204" pitchFamily="34" charset="0"/>
              </a:rPr>
              <a:t>Комбез</a:t>
            </a:r>
            <a:r>
              <a:rPr lang="ru-RU" dirty="0">
                <a:latin typeface="Franklin Gothic Heavy" panose="020B0903020102020204" pitchFamily="34" charset="0"/>
              </a:rPr>
              <a:t> </a:t>
            </a:r>
            <a:r>
              <a:rPr lang="ru-RU" dirty="0" err="1">
                <a:latin typeface="Franklin Gothic Heavy" panose="020B0903020102020204" pitchFamily="34" charset="0"/>
              </a:rPr>
              <a:t>ШумБез</a:t>
            </a:r>
            <a:r>
              <a:rPr lang="ru-RU" dirty="0">
                <a:latin typeface="Franklin Gothic Heavy" panose="020B0903020102020204" pitchFamily="34" charset="0"/>
              </a:rPr>
              <a:t>: </a:t>
            </a:r>
            <a:r>
              <a:rPr lang="ru-RU" dirty="0" smtClean="0">
                <a:latin typeface="Franklin Gothic Heavy" panose="020B0903020102020204" pitchFamily="34" charset="0"/>
              </a:rPr>
              <a:t>в </a:t>
            </a:r>
            <a:r>
              <a:rPr lang="ru-RU" dirty="0">
                <a:latin typeface="Franklin Gothic Heavy" panose="020B0903020102020204" pitchFamily="34" charset="0"/>
              </a:rPr>
              <a:t>обычной жизни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6436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sz="2900" dirty="0" smtClean="0"/>
          </a:p>
          <a:p>
            <a:pPr marL="0" indent="0">
              <a:buNone/>
            </a:pPr>
            <a:r>
              <a:rPr lang="ru-RU" sz="2900" dirty="0" smtClean="0"/>
              <a:t>Наталья Борисовна </a:t>
            </a:r>
            <a:r>
              <a:rPr lang="ru-RU" sz="2900" dirty="0" err="1" smtClean="0"/>
              <a:t>Битюцкая</a:t>
            </a:r>
            <a:r>
              <a:rPr lang="ru-RU" sz="2900" dirty="0" smtClean="0"/>
              <a:t> – воспитатель высшей категории, стаж педагогической работы 33 года; педагог Арсения в д/с №143 «Вишенка» 2012-2015 гг.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19800" y="1324303"/>
            <a:ext cx="5867400" cy="52656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50" dirty="0" smtClean="0"/>
              <a:t>Я работаю в детском саду более 30 лет и не один раз сталкивалась с ситуацией, когда в обеденный сон сложно уложить детей спать: может переволновались, может переутомились, может заигрались – причины всегда разные. Но для меня результат всегда один: как только все до последнего человечка уснут, я сижу за своим рабочим столом и боюсь пошевелиться, чтобы никого не разбудить! Слишком дорог детский обеденный сон, чтобы прерывать его внезапным скрипом стула или несмазанной дверной петлей. Вот и сижу весь тихий час, как мышка, а могла бы кучу дел переделать. Думала ли я о каком-то волшебной приборе, чтобы сделал меня неслышной и невидимой? Да тысячу раз!!! Но все таки для меня это было что-то сказочное, типа шапки-невидимки. Прочитав работу своего воспитанника, я улыбнулась: пусть рядовому воспитателю никогда не заполучить такой шпионский прибор, как </a:t>
            </a:r>
            <a:r>
              <a:rPr lang="ru-RU" sz="1650" dirty="0" err="1" smtClean="0"/>
              <a:t>ШумБез</a:t>
            </a:r>
            <a:r>
              <a:rPr lang="ru-RU" sz="1650" dirty="0" smtClean="0"/>
              <a:t>, но сам факт его разработки и возможного существования не может не радовать! Порой самые обычные, повседневные моменты нашей жизни требуют технологического, или даже </a:t>
            </a:r>
            <a:r>
              <a:rPr lang="ru-RU" sz="1650" dirty="0" err="1" smtClean="0"/>
              <a:t>нанотехнологического</a:t>
            </a:r>
            <a:r>
              <a:rPr lang="ru-RU" sz="1650" dirty="0" smtClean="0"/>
              <a:t> вмешательства. И если все таки когда-нибудь </a:t>
            </a:r>
            <a:r>
              <a:rPr lang="ru-RU" sz="1650" dirty="0" err="1" smtClean="0"/>
              <a:t>ШумБезы</a:t>
            </a:r>
            <a:r>
              <a:rPr lang="ru-RU" sz="1650" dirty="0" smtClean="0"/>
              <a:t> будут раздавать работникам дошкольных учреждений, я буду первой в списке на его получение и активное использование в своей работе.</a:t>
            </a:r>
            <a:endParaRPr lang="ru-RU" sz="165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1035" r="9196" b="15632"/>
          <a:stretch/>
        </p:blipFill>
        <p:spPr>
          <a:xfrm>
            <a:off x="1801815" y="1324303"/>
            <a:ext cx="3033652" cy="408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58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Franklin Gothic Heavy" panose="020B0903020102020204" pitchFamily="34" charset="0"/>
              </a:rPr>
              <a:t>Комбез</a:t>
            </a:r>
            <a:r>
              <a:rPr lang="ru-RU" dirty="0">
                <a:latin typeface="Franklin Gothic Heavy" panose="020B0903020102020204" pitchFamily="34" charset="0"/>
              </a:rPr>
              <a:t> </a:t>
            </a:r>
            <a:r>
              <a:rPr lang="ru-RU" dirty="0" err="1">
                <a:latin typeface="Franklin Gothic Heavy" panose="020B0903020102020204" pitchFamily="34" charset="0"/>
              </a:rPr>
              <a:t>ШумБез</a:t>
            </a:r>
            <a:r>
              <a:rPr lang="ru-RU" dirty="0">
                <a:latin typeface="Franklin Gothic Heavy" panose="020B0903020102020204" pitchFamily="34" charset="0"/>
              </a:rPr>
              <a:t>: </a:t>
            </a:r>
            <a:r>
              <a:rPr lang="ru-RU" dirty="0" smtClean="0">
                <a:latin typeface="Franklin Gothic Heavy" panose="020B0903020102020204" pitchFamily="34" charset="0"/>
              </a:rPr>
              <a:t>в </a:t>
            </a:r>
            <a:r>
              <a:rPr lang="ru-RU" dirty="0">
                <a:latin typeface="Franklin Gothic Heavy" panose="020B0903020102020204" pitchFamily="34" charset="0"/>
              </a:rPr>
              <a:t>обычной жизни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71389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3300" dirty="0" smtClean="0"/>
              <a:t>Анна Рудакова – Первый Вице-Президент </a:t>
            </a:r>
            <a:r>
              <a:rPr lang="en-US" sz="3300" dirty="0" smtClean="0"/>
              <a:t>WCF (</a:t>
            </a:r>
            <a:r>
              <a:rPr lang="ru-RU" sz="3300" dirty="0" smtClean="0"/>
              <a:t>Всемирной Федерации Кошек), руководитель Общественной Организации Любителей Животных «</a:t>
            </a:r>
            <a:r>
              <a:rPr lang="ru-RU" sz="3300" dirty="0" err="1" smtClean="0"/>
              <a:t>Элитар</a:t>
            </a:r>
            <a:r>
              <a:rPr lang="ru-RU" sz="3300" dirty="0" smtClean="0"/>
              <a:t>-Клуб», основатель зооцентра «Кот и Пес».</a:t>
            </a:r>
            <a:endParaRPr lang="ru-RU" sz="33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287888"/>
            <a:ext cx="5181600" cy="5409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50" dirty="0" smtClean="0"/>
              <a:t>Я всегда любила животных! Сейчас моя любовь к ним переросла в профессию. Я </a:t>
            </a:r>
            <a:r>
              <a:rPr lang="ru-RU" sz="1650" dirty="0" err="1" smtClean="0"/>
              <a:t>фелинолог</a:t>
            </a:r>
            <a:r>
              <a:rPr lang="ru-RU" sz="1650" dirty="0" smtClean="0"/>
              <a:t>, заводчик кошек и судья международного уровня. Соответственно </a:t>
            </a:r>
            <a:r>
              <a:rPr lang="ru-RU" sz="1650" dirty="0" smtClean="0"/>
              <a:t>в моем доме живут не одно, не два и даже не три животных. Их </a:t>
            </a:r>
            <a:r>
              <a:rPr lang="ru-RU" sz="1650" dirty="0" smtClean="0"/>
              <a:t>20! это </a:t>
            </a:r>
            <a:r>
              <a:rPr lang="ru-RU" sz="1650" dirty="0" smtClean="0"/>
              <a:t>и </a:t>
            </a:r>
            <a:r>
              <a:rPr lang="ru-RU" sz="1650" dirty="0" smtClean="0"/>
              <a:t>кошки, </a:t>
            </a:r>
            <a:r>
              <a:rPr lang="ru-RU" sz="1650" dirty="0" smtClean="0"/>
              <a:t>и собаки. Я всех их очень люблю и воспринимаю, как настоящих членов моей большой семьи, но иногда и правда думается о том, как бы «сделать их </a:t>
            </a:r>
            <a:r>
              <a:rPr lang="ru-RU" sz="1650" dirty="0" err="1" smtClean="0"/>
              <a:t>по-тише</a:t>
            </a:r>
            <a:r>
              <a:rPr lang="ru-RU" sz="1650" dirty="0" smtClean="0"/>
              <a:t>». Ситуации могут быть абсолютно разные! Животное может разыграться и расшуметься в самых неподходящий момент, когда мне нужно сосредоточиться на важном рабочем вопросе. </a:t>
            </a:r>
            <a:r>
              <a:rPr lang="ru-RU" sz="1650" dirty="0" smtClean="0"/>
              <a:t>Или когда укладываешь спать своего малыша. Или </a:t>
            </a:r>
            <a:r>
              <a:rPr lang="ru-RU" sz="1650" dirty="0" smtClean="0"/>
              <a:t>кто-то из питомцев заболеет, и хочется, чтобы другие его ничем не беспокоили. </a:t>
            </a:r>
            <a:r>
              <a:rPr lang="ru-RU" sz="1650" dirty="0" smtClean="0"/>
              <a:t>А </a:t>
            </a:r>
            <a:r>
              <a:rPr lang="ru-RU" sz="1650" dirty="0" smtClean="0"/>
              <a:t>иногда, если честно, просто хочется посидеть в тишине))) если бы технологию </a:t>
            </a:r>
            <a:r>
              <a:rPr lang="ru-RU" sz="1650" dirty="0" err="1" smtClean="0"/>
              <a:t>ШумБеза</a:t>
            </a:r>
            <a:r>
              <a:rPr lang="ru-RU" sz="1650" dirty="0" smtClean="0"/>
              <a:t> можно было бы перенести из шпионской жизни в мою, то я бы реализовала его в ошейниках для животных. Я уверена, что не только разводчики, как я с несколькими животными в доме, но и хозяева одного питомца приобретали бы такой товар с удовольствием!</a:t>
            </a:r>
          </a:p>
          <a:p>
            <a:pPr marL="0" indent="0">
              <a:buNone/>
            </a:pPr>
            <a:r>
              <a:rPr lang="ru-RU" sz="1650" dirty="0" smtClean="0"/>
              <a:t>Спасибо за идею)))</a:t>
            </a:r>
            <a:endParaRPr lang="ru-RU" sz="165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471" y="1390919"/>
            <a:ext cx="4095482" cy="409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74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Franklin Gothic Heavy" panose="020B0903020102020204" pitchFamily="34" charset="0"/>
              </a:rPr>
              <a:t>Комбез</a:t>
            </a:r>
            <a:r>
              <a:rPr lang="ru-RU" dirty="0">
                <a:latin typeface="Franklin Gothic Heavy" panose="020B0903020102020204" pitchFamily="34" charset="0"/>
              </a:rPr>
              <a:t> </a:t>
            </a:r>
            <a:r>
              <a:rPr lang="ru-RU" dirty="0" err="1">
                <a:latin typeface="Franklin Gothic Heavy" panose="020B0903020102020204" pitchFamily="34" charset="0"/>
              </a:rPr>
              <a:t>ШумБез</a:t>
            </a:r>
            <a:r>
              <a:rPr lang="ru-RU" dirty="0">
                <a:latin typeface="Franklin Gothic Heavy" panose="020B0903020102020204" pitchFamily="34" charset="0"/>
              </a:rPr>
              <a:t>: </a:t>
            </a:r>
            <a:r>
              <a:rPr lang="ru-RU" dirty="0" smtClean="0">
                <a:latin typeface="Franklin Gothic Heavy" panose="020B0903020102020204" pitchFamily="34" charset="0"/>
              </a:rPr>
              <a:t>в </a:t>
            </a:r>
            <a:r>
              <a:rPr lang="ru-RU" dirty="0">
                <a:latin typeface="Franklin Gothic Heavy" panose="020B0903020102020204" pitchFamily="34" charset="0"/>
              </a:rPr>
              <a:t>обычной жизни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dirty="0" smtClean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ru-RU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ru-RU" dirty="0" smtClean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ru-RU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ru-RU" dirty="0" smtClean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ru-RU" dirty="0" smtClean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ru-RU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ru-RU" dirty="0" smtClean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ru-RU" sz="4500" dirty="0" smtClean="0">
                <a:latin typeface="Franklin Gothic Book" panose="020B0503020102020204" pitchFamily="34" charset="0"/>
              </a:rPr>
              <a:t>Вячеслав Поляков - бригадир </a:t>
            </a:r>
            <a:r>
              <a:rPr lang="ru-RU" sz="4500" dirty="0">
                <a:latin typeface="Franklin Gothic Book" panose="020B0503020102020204" pitchFamily="34" charset="0"/>
              </a:rPr>
              <a:t>профессиональных рабочих по отделке квартир под ключ (от сноса стен до сверления дыр для закрепления мебели)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90687"/>
            <a:ext cx="5181600" cy="48047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Наша профессия одна из самых шумных и обсуждаемых. Сколько поговорок, анекдотов придумано про «соседа с дрелью» – это мы: сверлим, стучим, ломаем, а потом опять сверлим. Не без оглядки на нашу деятельность в России был принят закон о тишине в многоквартирных домах. Но выполняя заказ по ремонту квартиры, конечно хочется сделать все побыстрее, поэтому возможность работы с шумными прибора без ограничения по времени – это хорошее подспорье в нашем деле. Получить шпионский аппарат погашающий звук дрели или отбойного молотка – мечта каждого бригадира! Я бы с удовольствием использовал </a:t>
            </a:r>
            <a:r>
              <a:rPr lang="ru-RU" sz="1800" dirty="0" err="1" smtClean="0"/>
              <a:t>ШумБез</a:t>
            </a:r>
            <a:r>
              <a:rPr lang="ru-RU" sz="1800" dirty="0" smtClean="0"/>
              <a:t> немного трансформированный в насадку на свои инструменты. Но его суть, технология и основное назначение остались бы прежними. Тогда и соседи бы не беспокоились, и бригада могла бы работать в любое удобное для нее время.</a:t>
            </a:r>
            <a:endParaRPr lang="ru-RU" sz="1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1" t="3830" r="26749" b="4177"/>
          <a:stretch/>
        </p:blipFill>
        <p:spPr>
          <a:xfrm>
            <a:off x="685800" y="1825625"/>
            <a:ext cx="1493664" cy="23332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9" t="9669" r="17927" b="10136"/>
          <a:stretch/>
        </p:blipFill>
        <p:spPr>
          <a:xfrm>
            <a:off x="2179464" y="1825625"/>
            <a:ext cx="1721862" cy="23137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1" t="3892" r="23005" b="3419"/>
          <a:stretch/>
        </p:blipFill>
        <p:spPr>
          <a:xfrm>
            <a:off x="3852601" y="1825625"/>
            <a:ext cx="2172093" cy="231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17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atin typeface="Franklin Gothic Heavy" panose="020B0903020102020204" pitchFamily="34" charset="0"/>
              </a:rPr>
              <a:t>Комбез</a:t>
            </a:r>
            <a:r>
              <a:rPr lang="ru-RU" dirty="0">
                <a:latin typeface="Franklin Gothic Heavy" panose="020B0903020102020204" pitchFamily="34" charset="0"/>
              </a:rPr>
              <a:t> </a:t>
            </a:r>
            <a:r>
              <a:rPr lang="ru-RU" dirty="0" err="1">
                <a:latin typeface="Franklin Gothic Heavy" panose="020B0903020102020204" pitchFamily="34" charset="0"/>
              </a:rPr>
              <a:t>ШумБез</a:t>
            </a:r>
            <a:r>
              <a:rPr lang="ru-RU" dirty="0" smtClean="0">
                <a:latin typeface="Franklin Gothic Heavy" panose="020B0903020102020204" pitchFamily="34" charset="0"/>
              </a:rPr>
              <a:t>: подводя итоги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На этом прошу считать мою работу завершенной. Считаю Задание 2 выполненным:</a:t>
            </a:r>
          </a:p>
          <a:p>
            <a:pPr>
              <a:buFontTx/>
              <a:buChar char="-"/>
            </a:pPr>
            <a:r>
              <a:rPr lang="ru-RU" dirty="0" smtClean="0"/>
              <a:t>мной придуман свой вариант шпионского устройства – </a:t>
            </a:r>
            <a:r>
              <a:rPr lang="ru-RU" dirty="0" err="1" smtClean="0"/>
              <a:t>Комбез</a:t>
            </a:r>
            <a:r>
              <a:rPr lang="ru-RU" dirty="0" smtClean="0"/>
              <a:t> </a:t>
            </a:r>
            <a:r>
              <a:rPr lang="ru-RU" dirty="0" err="1" smtClean="0"/>
              <a:t>ШумБез</a:t>
            </a:r>
            <a:r>
              <a:rPr lang="ru-RU" dirty="0" smtClean="0"/>
              <a:t>;</a:t>
            </a:r>
          </a:p>
          <a:p>
            <a:pPr>
              <a:buFontTx/>
              <a:buChar char="-"/>
            </a:pPr>
            <a:r>
              <a:rPr lang="ru-RU" dirty="0" smtClean="0"/>
              <a:t>в презентации и технология его работы;</a:t>
            </a:r>
          </a:p>
          <a:p>
            <a:pPr>
              <a:buFontTx/>
              <a:buChar char="-"/>
            </a:pPr>
            <a:r>
              <a:rPr lang="ru-RU" dirty="0"/>
              <a:t>о</a:t>
            </a:r>
            <a:r>
              <a:rPr lang="ru-RU" dirty="0" smtClean="0"/>
              <a:t>писаны </a:t>
            </a:r>
            <a:r>
              <a:rPr lang="ru-RU" dirty="0" err="1" smtClean="0"/>
              <a:t>наноматериалы</a:t>
            </a:r>
            <a:r>
              <a:rPr lang="ru-RU" dirty="0" smtClean="0"/>
              <a:t>, использованные в создании прибора;</a:t>
            </a:r>
          </a:p>
          <a:p>
            <a:pPr>
              <a:buFontTx/>
              <a:buChar char="-"/>
            </a:pPr>
            <a:r>
              <a:rPr lang="ru-RU" dirty="0"/>
              <a:t>р</a:t>
            </a:r>
            <a:r>
              <a:rPr lang="ru-RU" dirty="0" smtClean="0"/>
              <a:t>ассмотрены варианты целевого «применения для шпиона», а также пригодность другим профессиям.</a:t>
            </a:r>
          </a:p>
          <a:p>
            <a:pPr marL="0" indent="0">
              <a:buNone/>
            </a:pPr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2069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ranklin Gothic Heavy" panose="020B0903020102020204" pitchFamily="34" charset="0"/>
              </a:rPr>
              <a:t>P.S. </a:t>
            </a:r>
            <a:r>
              <a:rPr lang="ru-RU" dirty="0" smtClean="0">
                <a:latin typeface="Franklin Gothic Heavy" panose="020B0903020102020204" pitchFamily="34" charset="0"/>
              </a:rPr>
              <a:t>Несколько слов от моих родителей</a:t>
            </a:r>
            <a:endParaRPr lang="ru-RU" dirty="0">
              <a:latin typeface="Franklin Gothic Heavy" panose="020B09030201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Уважаемые судьи!</a:t>
            </a:r>
          </a:p>
          <a:p>
            <a:pPr marL="0" indent="0"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Решение о принятии участия в конкурсе Арсений принял сразу, как только услышал слово «шпионы» – это одна из его любимых тем для изучения и фантазий. Мы понимали, что возрастные рамки (5-7 класс), сложность лексики научных статей про </a:t>
            </a:r>
            <a:r>
              <a:rPr lang="ru-RU" dirty="0" err="1" smtClean="0">
                <a:latin typeface="Franklin Gothic Book" panose="020B0503020102020204" pitchFamily="34" charset="0"/>
              </a:rPr>
              <a:t>наноматериалы</a:t>
            </a:r>
            <a:r>
              <a:rPr lang="ru-RU" dirty="0" smtClean="0">
                <a:latin typeface="Franklin Gothic Book" panose="020B0503020102020204" pitchFamily="34" charset="0"/>
              </a:rPr>
              <a:t>, нужный формат презентации – будут скорее всего не под силам второкласснику. Но все таки мы решили его поддержать. Мы не отрицаем того, что это не 100% самостоятельная работа ученика. Это совместный семейный проект. Отдавая себе отчет в том, что все таки роль ребенка должна </a:t>
            </a:r>
            <a:r>
              <a:rPr lang="ru-RU" dirty="0" smtClean="0">
                <a:latin typeface="Franklin Gothic Book" panose="020B0503020102020204" pitchFamily="34" charset="0"/>
              </a:rPr>
              <a:t>превалировать, </a:t>
            </a:r>
            <a:r>
              <a:rPr lang="ru-RU" dirty="0" smtClean="0">
                <a:latin typeface="Franklin Gothic Book" panose="020B0503020102020204" pitchFamily="34" charset="0"/>
              </a:rPr>
              <a:t>мы направляли сына и старались максимально отразить его взгляд на выбранные устройства. Тексты к работе написаны Арсением с небольшими стилистическими и орфографическими правками. Рисунок зуба был выполнен на альбомном листе и перенесен в презентацию через </a:t>
            </a:r>
            <a:r>
              <a:rPr lang="en-US" dirty="0" err="1" smtClean="0">
                <a:latin typeface="Franklin Gothic Book" panose="020B0503020102020204" pitchFamily="34" charset="0"/>
              </a:rPr>
              <a:t>PhotoShop</a:t>
            </a:r>
            <a:r>
              <a:rPr lang="en-US" dirty="0" smtClean="0">
                <a:latin typeface="Franklin Gothic Book" panose="020B0503020102020204" pitchFamily="34" charset="0"/>
              </a:rPr>
              <a:t>.</a:t>
            </a:r>
            <a:r>
              <a:rPr lang="ru-RU" dirty="0" smtClean="0">
                <a:latin typeface="Franklin Gothic Book" panose="020B0503020102020204" pitchFamily="34" charset="0"/>
              </a:rPr>
              <a:t> Компьютерные картинки искались </a:t>
            </a:r>
            <a:r>
              <a:rPr lang="ru-RU" smtClean="0">
                <a:latin typeface="Franklin Gothic Book" panose="020B0503020102020204" pitchFamily="34" charset="0"/>
              </a:rPr>
              <a:t>в </a:t>
            </a:r>
            <a:r>
              <a:rPr lang="ru-RU" smtClean="0">
                <a:latin typeface="Franklin Gothic Book" panose="020B0503020102020204" pitchFamily="34" charset="0"/>
              </a:rPr>
              <a:t>Интернете </a:t>
            </a:r>
            <a:r>
              <a:rPr lang="ru-RU" dirty="0" smtClean="0">
                <a:latin typeface="Franklin Gothic Book" panose="020B0503020102020204" pitchFamily="34" charset="0"/>
              </a:rPr>
              <a:t>совместно. И каждый этап компьютерных работ был выполнен и объяснен Арсению не для того, чтобы сделать что-то за него и представить информацию лучше и красивее. А для того, чтобы показать ему, что он еще не умеет делать на компьютере, как это делать и чему еще предстоит научиться.</a:t>
            </a:r>
          </a:p>
          <a:p>
            <a:pPr marL="0" indent="0"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Мы убедительно просим вас рассматривать нашу работу на общих основаниях, но все таки помнить о том, что это работа </a:t>
            </a:r>
            <a:r>
              <a:rPr lang="ru-RU" i="1" dirty="0" smtClean="0">
                <a:latin typeface="Franklin Gothic Book" panose="020B0503020102020204" pitchFamily="34" charset="0"/>
              </a:rPr>
              <a:t>второклассника</a:t>
            </a:r>
            <a:r>
              <a:rPr lang="ru-RU" dirty="0" smtClean="0">
                <a:latin typeface="Franklin Gothic Book" panose="020B0503020102020204" pitchFamily="34" charset="0"/>
              </a:rPr>
              <a:t> с огромным желанием сыграть в работе шпионов свою роль ))) </a:t>
            </a:r>
            <a:endParaRPr lang="ru-RU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57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Franklin Gothic Heavy" panose="020B0903020102020204" pitchFamily="34" charset="0"/>
              </a:rPr>
              <a:t>ЗУБ-МАЯЧОК </a:t>
            </a:r>
            <a:r>
              <a:rPr lang="ru-RU" sz="3200" b="1" i="1" dirty="0" smtClean="0">
                <a:latin typeface="Franklin Gothic Heavy" panose="020B0903020102020204" pitchFamily="34" charset="0"/>
              </a:rPr>
              <a:t>в фильме</a:t>
            </a:r>
            <a:endParaRPr lang="ru-RU" sz="3200" b="1" i="1" dirty="0">
              <a:latin typeface="Franklin Gothic Heavy" panose="020B09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969" y="1825625"/>
            <a:ext cx="6884830" cy="435133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Franklin Gothic Book" panose="020B0503020102020204" pitchFamily="34" charset="0"/>
              </a:rPr>
              <a:t>Зуб-маячок во второй части фильма </a:t>
            </a:r>
            <a:br>
              <a:rPr lang="ru-RU" dirty="0" smtClean="0">
                <a:latin typeface="Franklin Gothic Book" panose="020B0503020102020204" pitchFamily="34" charset="0"/>
              </a:rPr>
            </a:br>
            <a:r>
              <a:rPr lang="ru-RU" dirty="0" smtClean="0">
                <a:latin typeface="Franklin Gothic Book" panose="020B0503020102020204" pitchFamily="34" charset="0"/>
              </a:rPr>
              <a:t>«Дети шпионов» был у двух детей Кармен и </a:t>
            </a:r>
            <a:r>
              <a:rPr lang="ru-RU" dirty="0" err="1" smtClean="0">
                <a:latin typeface="Franklin Gothic Book" panose="020B0503020102020204" pitchFamily="34" charset="0"/>
              </a:rPr>
              <a:t>Джуни</a:t>
            </a:r>
            <a:r>
              <a:rPr lang="ru-RU" dirty="0" smtClean="0">
                <a:latin typeface="Franklin Gothic Book" panose="020B0503020102020204" pitchFamily="34" charset="0"/>
              </a:rPr>
              <a:t> Кортес. Брат и сестра решили выполнить опасную миссию на Остров </a:t>
            </a:r>
            <a:r>
              <a:rPr lang="ru-RU" dirty="0">
                <a:latin typeface="Franklin Gothic Book" panose="020B0503020102020204" pitchFamily="34" charset="0"/>
              </a:rPr>
              <a:t>Н</a:t>
            </a:r>
            <a:r>
              <a:rPr lang="ru-RU" dirty="0" smtClean="0">
                <a:latin typeface="Franklin Gothic Book" panose="020B0503020102020204" pitchFamily="34" charset="0"/>
              </a:rPr>
              <a:t>есбывшихся </a:t>
            </a:r>
            <a:r>
              <a:rPr lang="ru-RU" dirty="0">
                <a:latin typeface="Franklin Gothic Book" panose="020B0503020102020204" pitchFamily="34" charset="0"/>
              </a:rPr>
              <a:t>Н</a:t>
            </a:r>
            <a:r>
              <a:rPr lang="ru-RU" dirty="0" smtClean="0">
                <a:latin typeface="Franklin Gothic Book" panose="020B0503020102020204" pitchFamily="34" charset="0"/>
              </a:rPr>
              <a:t>адежд. Они хотели </a:t>
            </a:r>
            <a:br>
              <a:rPr lang="ru-RU" dirty="0" smtClean="0">
                <a:latin typeface="Franklin Gothic Book" panose="020B0503020102020204" pitchFamily="34" charset="0"/>
              </a:rPr>
            </a:br>
            <a:r>
              <a:rPr lang="ru-RU" dirty="0" smtClean="0">
                <a:latin typeface="Franklin Gothic Book" panose="020B0503020102020204" pitchFamily="34" charset="0"/>
              </a:rPr>
              <a:t>отправиться на остров в тайне ото всех, </a:t>
            </a:r>
            <a:br>
              <a:rPr lang="ru-RU" dirty="0" smtClean="0">
                <a:latin typeface="Franklin Gothic Book" panose="020B0503020102020204" pitchFamily="34" charset="0"/>
              </a:rPr>
            </a:br>
            <a:r>
              <a:rPr lang="ru-RU" dirty="0" smtClean="0">
                <a:latin typeface="Franklin Gothic Book" panose="020B0503020102020204" pitchFamily="34" charset="0"/>
              </a:rPr>
              <a:t>для чего вырвали зубы-маячки, бросили их на землю и разбили. Зубы-маячки больше не могли передавать сигнал о местонахождении детей. Миссия осталась тайной.</a:t>
            </a:r>
            <a:endParaRPr lang="ru-RU" dirty="0">
              <a:latin typeface="Franklin Gothic Book" panose="020B0503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31" y="1534129"/>
            <a:ext cx="3357206" cy="46428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299" y="328211"/>
            <a:ext cx="4929302" cy="120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8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Franklin Gothic Heavy" panose="020B0903020102020204" pitchFamily="34" charset="0"/>
              </a:rPr>
              <a:t>ЗУБ-МАЯЧОК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В этой работе я буду рассматривать зуб-маячок именно как шпионский прибор:</a:t>
            </a:r>
          </a:p>
          <a:p>
            <a:pPr>
              <a:buFontTx/>
              <a:buChar char="-"/>
            </a:pPr>
            <a:r>
              <a:rPr lang="ru-RU" dirty="0" smtClean="0">
                <a:latin typeface="Franklin Gothic Book" panose="020B0503020102020204" pitchFamily="34" charset="0"/>
              </a:rPr>
              <a:t>Рассмотрю почему он должен выглядеть, как обычный зуб;</a:t>
            </a:r>
          </a:p>
          <a:p>
            <a:pPr>
              <a:buFontTx/>
              <a:buChar char="-"/>
            </a:pPr>
            <a:r>
              <a:rPr lang="ru-RU" dirty="0" smtClean="0">
                <a:latin typeface="Franklin Gothic Book" panose="020B0503020102020204" pitchFamily="34" charset="0"/>
              </a:rPr>
              <a:t>Расскажу о материалах, из которых он выполнен;</a:t>
            </a:r>
          </a:p>
          <a:p>
            <a:pPr>
              <a:buFontTx/>
              <a:buChar char="-"/>
            </a:pPr>
            <a:r>
              <a:rPr lang="ru-RU" dirty="0" smtClean="0">
                <a:latin typeface="Franklin Gothic Book" panose="020B0503020102020204" pitchFamily="34" charset="0"/>
              </a:rPr>
              <a:t>Загляну внутрь зуба и покажу его составляющие;</a:t>
            </a:r>
          </a:p>
          <a:p>
            <a:pPr>
              <a:buFontTx/>
              <a:buChar char="-"/>
            </a:pPr>
            <a:r>
              <a:rPr lang="ru-RU" dirty="0" smtClean="0">
                <a:latin typeface="Franklin Gothic Book" panose="020B0503020102020204" pitchFamily="34" charset="0"/>
              </a:rPr>
              <a:t>Представлю приблизительную схему этого устройства.</a:t>
            </a:r>
          </a:p>
          <a:p>
            <a:pPr>
              <a:buFontTx/>
              <a:buChar char="-"/>
            </a:pPr>
            <a:endParaRPr lang="ru-RU" dirty="0" smtClean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842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200" b="1" i="1" dirty="0" smtClean="0">
                <a:latin typeface="Franklin Gothic Heavy" panose="020B0903020102020204" pitchFamily="34" charset="0"/>
              </a:rPr>
              <a:t>ЗУБ-МАЯЧОК: как он выглядит снаружи</a:t>
            </a:r>
            <a:endParaRPr lang="ru-RU" sz="42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Внешняя оболочка шпионского зуба должна быть неприметной.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На это есть две причины: 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ru-RU" dirty="0" smtClean="0">
                <a:latin typeface="Franklin Gothic Book" panose="020B0503020102020204" pitchFamily="34" charset="0"/>
              </a:rPr>
              <a:t>если этот зуб вставляют шпиону для выполнения задания, то он не должен вызывать подозрений, даже когда улыбается «во все 32 зуба»; 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ru-RU" dirty="0" smtClean="0">
                <a:latin typeface="Franklin Gothic Book" panose="020B0503020102020204" pitchFamily="34" charset="0"/>
              </a:rPr>
              <a:t>если зуб тайно протезируется вражескому агенту под видом обычно зуба, то он тем более должен выглядеть как обычный </a:t>
            </a:r>
            <a:r>
              <a:rPr lang="ru-RU" i="1" dirty="0" smtClean="0">
                <a:latin typeface="Franklin Gothic Book" panose="020B0503020102020204" pitchFamily="34" charset="0"/>
              </a:rPr>
              <a:t>зубной протез.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Именно по этому в изготовлении внешней оболочки я буду опираться на опыт современных стоматологических клиник. </a:t>
            </a:r>
            <a:endParaRPr lang="ru-RU" i="1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73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200" b="1" i="1" dirty="0" smtClean="0">
                <a:latin typeface="Franklin Gothic Heavy" panose="020B0903020102020204" pitchFamily="34" charset="0"/>
              </a:rPr>
              <a:t>ЗУБ-МАЯЧОК: как он выглядит снаружи</a:t>
            </a:r>
            <a:endParaRPr lang="ru-RU" sz="4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Сегодня в протезировании зубов используются следующие материалы: металл, керамика, пластмасса, диоксид циркония и алюминия. Но все эти материалы уступают </a:t>
            </a:r>
            <a:r>
              <a:rPr lang="ru-RU" dirty="0" err="1" smtClean="0">
                <a:latin typeface="Franklin Gothic Book" panose="020B0503020102020204" pitchFamily="34" charset="0"/>
              </a:rPr>
              <a:t>нанотехнологии</a:t>
            </a:r>
            <a:r>
              <a:rPr lang="ru-RU" dirty="0" smtClean="0">
                <a:latin typeface="Franklin Gothic Book" panose="020B0503020102020204" pitchFamily="34" charset="0"/>
              </a:rPr>
              <a:t> в стоматологии – это стеклокерамика. Этот </a:t>
            </a:r>
            <a:r>
              <a:rPr lang="ru-RU" dirty="0" err="1" smtClean="0">
                <a:latin typeface="Franklin Gothic Book" panose="020B0503020102020204" pitchFamily="34" charset="0"/>
              </a:rPr>
              <a:t>наноматериал</a:t>
            </a:r>
            <a:r>
              <a:rPr lang="ru-RU" dirty="0" smtClean="0">
                <a:latin typeface="Franklin Gothic Book" panose="020B0503020102020204" pitchFamily="34" charset="0"/>
              </a:rPr>
              <a:t> обладает отличными характеристиками:</a:t>
            </a:r>
          </a:p>
          <a:p>
            <a:pPr>
              <a:buFontTx/>
              <a:buChar char="-"/>
            </a:pPr>
            <a:r>
              <a:rPr lang="ru-RU" dirty="0" smtClean="0">
                <a:latin typeface="Franklin Gothic Book" panose="020B0503020102020204" pitchFamily="34" charset="0"/>
              </a:rPr>
              <a:t>Прочность и долговечность – что позволит вставить внутрь зуба все необходимые шпионские элементы для функционирования прибора слежения.</a:t>
            </a:r>
          </a:p>
          <a:p>
            <a:pPr>
              <a:buFontTx/>
              <a:buChar char="-"/>
            </a:pPr>
            <a:r>
              <a:rPr lang="ru-RU" dirty="0" smtClean="0">
                <a:latin typeface="Franklin Gothic Book" panose="020B0503020102020204" pitchFamily="34" charset="0"/>
              </a:rPr>
              <a:t>Эстетичность и приближенность по внешнему виду к натуральным зубам – материал даже немного просвечивает на свету, как живые зубы. Враг точно ничего не заподозрит!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17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Объект 1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995" y="1825625"/>
            <a:ext cx="4524009" cy="435133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9805"/>
            <a:ext cx="10515600" cy="1325563"/>
          </a:xfrm>
        </p:spPr>
        <p:txBody>
          <a:bodyPr/>
          <a:lstStyle/>
          <a:p>
            <a:r>
              <a:rPr lang="ru-RU" b="1" i="1" dirty="0" smtClean="0">
                <a:latin typeface="Franklin Gothic Heavy" panose="020B0903020102020204" pitchFamily="34" charset="0"/>
              </a:rPr>
              <a:t>ЗУБ-МАЯЧОК: как он устроен внутри</a:t>
            </a:r>
            <a:endParaRPr lang="ru-RU" sz="2800" dirty="0"/>
          </a:p>
        </p:txBody>
      </p:sp>
      <p:sp>
        <p:nvSpPr>
          <p:cNvPr id="6" name="Стрелка углом вверх 5"/>
          <p:cNvSpPr/>
          <p:nvPr/>
        </p:nvSpPr>
        <p:spPr>
          <a:xfrm>
            <a:off x="7230769" y="2077874"/>
            <a:ext cx="2969521" cy="24218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углом вверх 6"/>
          <p:cNvSpPr/>
          <p:nvPr/>
        </p:nvSpPr>
        <p:spPr>
          <a:xfrm>
            <a:off x="7230768" y="5194191"/>
            <a:ext cx="2969522" cy="24491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углом вверх 7"/>
          <p:cNvSpPr/>
          <p:nvPr/>
        </p:nvSpPr>
        <p:spPr>
          <a:xfrm rot="10800000">
            <a:off x="1833707" y="3765604"/>
            <a:ext cx="3305852" cy="28613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углом вверх 8"/>
          <p:cNvSpPr/>
          <p:nvPr/>
        </p:nvSpPr>
        <p:spPr>
          <a:xfrm flipH="1">
            <a:off x="1833705" y="3123764"/>
            <a:ext cx="2740573" cy="29735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углом вверх 9"/>
          <p:cNvSpPr/>
          <p:nvPr/>
        </p:nvSpPr>
        <p:spPr>
          <a:xfrm rot="10800000">
            <a:off x="1833705" y="5512675"/>
            <a:ext cx="2525982" cy="25750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555765" y="4591002"/>
            <a:ext cx="31437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" panose="020B0703020102020204" pitchFamily="34" charset="0"/>
              </a:rPr>
              <a:t>Источник питания</a:t>
            </a:r>
            <a:endParaRPr lang="ru-RU" sz="2800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660438" y="1496149"/>
            <a:ext cx="29343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0"/>
                <a:latin typeface="Franklin Gothic Demi" panose="020B0703020102020204" pitchFamily="34" charset="0"/>
              </a:rPr>
              <a:t>Поиск владельца</a:t>
            </a:r>
            <a:endParaRPr lang="ru-RU" sz="2800" b="1" i="1" dirty="0">
              <a:ln w="0"/>
              <a:latin typeface="Franklin Gothic Demi" panose="020B07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49088" y="2475190"/>
            <a:ext cx="15331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" panose="020B0703020102020204" pitchFamily="34" charset="0"/>
              </a:rPr>
              <a:t>Антенна</a:t>
            </a:r>
            <a:endParaRPr lang="ru-RU" sz="2800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82133" y="4075332"/>
            <a:ext cx="14505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" panose="020B0703020102020204" pitchFamily="34" charset="0"/>
              </a:rPr>
              <a:t>Камера</a:t>
            </a:r>
            <a:endParaRPr lang="ru-RU" sz="2800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44026" y="5823832"/>
            <a:ext cx="27117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" panose="020B0703020102020204" pitchFamily="34" charset="0"/>
              </a:rPr>
              <a:t>Идентификатор</a:t>
            </a:r>
            <a:endParaRPr lang="ru-RU" sz="2800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00002" y="6176963"/>
            <a:ext cx="48752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" panose="020B0703020102020204" pitchFamily="34" charset="0"/>
              </a:rPr>
              <a:t>*Рисунок выполнен автором работы в технике цветного карандаша</a:t>
            </a:r>
            <a:endParaRPr lang="ru-RU" sz="16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20" name="Стрелка вверх 19"/>
          <p:cNvSpPr/>
          <p:nvPr/>
        </p:nvSpPr>
        <p:spPr>
          <a:xfrm>
            <a:off x="5376049" y="1625650"/>
            <a:ext cx="141885" cy="3937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728915" y="1140337"/>
            <a:ext cx="14294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0"/>
                <a:latin typeface="Franklin Gothic Demi" panose="020B0703020102020204" pitchFamily="34" charset="0"/>
              </a:rPr>
              <a:t>Компас</a:t>
            </a:r>
            <a:endParaRPr lang="ru-RU" sz="2800" b="1" i="1" dirty="0">
              <a:ln w="0"/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2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3" grpId="0"/>
      <p:bldP spid="14" grpId="0"/>
      <p:bldP spid="15" grpId="0"/>
      <p:bldP spid="16" grpId="0"/>
      <p:bldP spid="17" grpId="0"/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Franklin Gothic Heavy" panose="020B0903020102020204" pitchFamily="34" charset="0"/>
              </a:rPr>
              <a:t>ЗУБ-МАЯЧОК: ЧАСТИ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0" y="1495514"/>
            <a:ext cx="1468901" cy="11841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0" y="3240921"/>
            <a:ext cx="1217222" cy="15207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6" y="4911532"/>
            <a:ext cx="917950" cy="17415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404" y="1495514"/>
            <a:ext cx="1567438" cy="13993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17" y="2904200"/>
            <a:ext cx="1333477" cy="2006486"/>
          </a:xfrm>
          <a:prstGeom prst="rect">
            <a:avLst/>
          </a:prstGeom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1817881" y="3248948"/>
            <a:ext cx="4312524" cy="1662584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Franklin Gothic Book" panose="020B0503020102020204" pitchFamily="34" charset="0"/>
              </a:rPr>
              <a:t>Антенна</a:t>
            </a:r>
            <a:r>
              <a:rPr lang="ru-RU" sz="1600" dirty="0" smtClean="0">
                <a:latin typeface="Franklin Gothic Book" panose="020B0503020102020204" pitchFamily="34" charset="0"/>
              </a:rPr>
              <a:t/>
            </a:r>
            <a:br>
              <a:rPr lang="ru-RU" sz="1600" dirty="0" smtClean="0">
                <a:latin typeface="Franklin Gothic Book" panose="020B0503020102020204" pitchFamily="34" charset="0"/>
              </a:rPr>
            </a:br>
            <a:r>
              <a:rPr lang="ru-RU" sz="1600" dirty="0" smtClean="0">
                <a:latin typeface="Franklin Gothic Book" panose="020B0503020102020204" pitchFamily="34" charset="0"/>
              </a:rPr>
              <a:t>Назначение: усиливает сигнал от блока «Поиск владельца»; передает видео с камеры (блок №3)</a:t>
            </a:r>
            <a:endParaRPr lang="ru-RU" sz="1600" dirty="0">
              <a:latin typeface="Franklin Gothic Book" panose="020B0503020102020204" pitchFamily="34" charset="0"/>
            </a:endParaRPr>
          </a:p>
        </p:txBody>
      </p:sp>
      <p:sp>
        <p:nvSpPr>
          <p:cNvPr id="12" name="Объект 10"/>
          <p:cNvSpPr txBox="1">
            <a:spLocks/>
          </p:cNvSpPr>
          <p:nvPr/>
        </p:nvSpPr>
        <p:spPr>
          <a:xfrm>
            <a:off x="1819403" y="4995264"/>
            <a:ext cx="4311002" cy="1662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err="1" smtClean="0">
                <a:latin typeface="Franklin Gothic Book" panose="020B0503020102020204" pitchFamily="34" charset="0"/>
              </a:rPr>
              <a:t>НаноКамера</a:t>
            </a:r>
            <a:r>
              <a:rPr lang="ru-RU" sz="1600" dirty="0" smtClean="0">
                <a:latin typeface="Franklin Gothic Book" panose="020B0503020102020204" pitchFamily="34" charset="0"/>
              </a:rPr>
              <a:t> (он же - </a:t>
            </a:r>
            <a:r>
              <a:rPr lang="ru-RU" sz="1600" dirty="0" err="1" smtClean="0">
                <a:latin typeface="Franklin Gothic Book" panose="020B0503020102020204" pitchFamily="34" charset="0"/>
              </a:rPr>
              <a:t>НаноГлаз</a:t>
            </a:r>
            <a:r>
              <a:rPr lang="ru-RU" sz="1600" dirty="0" smtClean="0">
                <a:latin typeface="Franklin Gothic Book" panose="020B0503020102020204" pitchFamily="34" charset="0"/>
              </a:rPr>
              <a:t>)</a:t>
            </a:r>
            <a:br>
              <a:rPr lang="ru-RU" sz="1600" dirty="0" smtClean="0">
                <a:latin typeface="Franklin Gothic Book" panose="020B0503020102020204" pitchFamily="34" charset="0"/>
              </a:rPr>
            </a:br>
            <a:r>
              <a:rPr lang="ru-RU" sz="1600" dirty="0" smtClean="0">
                <a:latin typeface="Franklin Gothic Book" panose="020B0503020102020204" pitchFamily="34" charset="0"/>
              </a:rPr>
              <a:t>Назначение: контроль питания владельца зуба</a:t>
            </a:r>
            <a:br>
              <a:rPr lang="ru-RU" sz="1600" dirty="0" smtClean="0">
                <a:latin typeface="Franklin Gothic Book" panose="020B0503020102020204" pitchFamily="34" charset="0"/>
              </a:rPr>
            </a:br>
            <a:r>
              <a:rPr lang="ru-RU" sz="1600" dirty="0" smtClean="0">
                <a:latin typeface="Franklin Gothic Book" panose="020B0503020102020204" pitchFamily="34" charset="0"/>
              </a:rPr>
              <a:t>Состав:</a:t>
            </a:r>
            <a:br>
              <a:rPr lang="ru-RU" sz="1600" dirty="0" smtClean="0">
                <a:latin typeface="Franklin Gothic Book" panose="020B0503020102020204" pitchFamily="34" charset="0"/>
              </a:rPr>
            </a:br>
            <a:r>
              <a:rPr lang="ru-RU" sz="1600" dirty="0" smtClean="0">
                <a:latin typeface="Franklin Gothic Book" panose="020B0503020102020204" pitchFamily="34" charset="0"/>
              </a:rPr>
              <a:t>-</a:t>
            </a:r>
            <a:r>
              <a:rPr lang="ru-RU" sz="1600" dirty="0" err="1" smtClean="0">
                <a:latin typeface="Franklin Gothic Book" panose="020B0503020102020204" pitchFamily="34" charset="0"/>
              </a:rPr>
              <a:t>суперНаноОбъектив</a:t>
            </a:r>
            <a:r>
              <a:rPr lang="ru-RU" sz="1600" dirty="0" smtClean="0">
                <a:latin typeface="Franklin Gothic Book" panose="020B0503020102020204" pitchFamily="34" charset="0"/>
              </a:rPr>
              <a:t/>
            </a:r>
            <a:br>
              <a:rPr lang="ru-RU" sz="1600" dirty="0" smtClean="0">
                <a:latin typeface="Franklin Gothic Book" panose="020B0503020102020204" pitchFamily="34" charset="0"/>
              </a:rPr>
            </a:br>
            <a:r>
              <a:rPr lang="ru-RU" sz="1600" dirty="0" smtClean="0">
                <a:latin typeface="Franklin Gothic Book" panose="020B0503020102020204" pitchFamily="34" charset="0"/>
              </a:rPr>
              <a:t>-</a:t>
            </a:r>
            <a:r>
              <a:rPr lang="ru-RU" sz="1600" dirty="0" err="1" smtClean="0">
                <a:latin typeface="Franklin Gothic Book" panose="020B0503020102020204" pitchFamily="34" charset="0"/>
              </a:rPr>
              <a:t>НаноПроцессор</a:t>
            </a:r>
            <a:endParaRPr lang="ru-RU" sz="1600" dirty="0" smtClean="0">
              <a:latin typeface="Franklin Gothic Book" panose="020B0503020102020204" pitchFamily="34" charset="0"/>
            </a:endParaRPr>
          </a:p>
          <a:p>
            <a:endParaRPr lang="ru-RU" sz="1600" dirty="0"/>
          </a:p>
        </p:txBody>
      </p:sp>
      <p:sp>
        <p:nvSpPr>
          <p:cNvPr id="13" name="Объект 10"/>
          <p:cNvSpPr txBox="1">
            <a:spLocks/>
          </p:cNvSpPr>
          <p:nvPr/>
        </p:nvSpPr>
        <p:spPr>
          <a:xfrm>
            <a:off x="1817881" y="1578338"/>
            <a:ext cx="4312524" cy="1662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latin typeface="Franklin Gothic Book" panose="020B0503020102020204" pitchFamily="34" charset="0"/>
              </a:rPr>
              <a:t>Поиск владельца:</a:t>
            </a:r>
            <a:r>
              <a:rPr lang="ru-RU" sz="1600" dirty="0" smtClean="0">
                <a:latin typeface="Franklin Gothic Book" panose="020B0503020102020204" pitchFamily="34" charset="0"/>
              </a:rPr>
              <a:t/>
            </a:r>
            <a:br>
              <a:rPr lang="ru-RU" sz="1600" dirty="0" smtClean="0">
                <a:latin typeface="Franklin Gothic Book" panose="020B0503020102020204" pitchFamily="34" charset="0"/>
              </a:rPr>
            </a:br>
            <a:r>
              <a:rPr lang="ru-RU" sz="1600" dirty="0" smtClean="0">
                <a:latin typeface="Franklin Gothic Book" panose="020B0503020102020204" pitchFamily="34" charset="0"/>
              </a:rPr>
              <a:t>назначение: передача данных о местонахождении владельца.</a:t>
            </a:r>
            <a:br>
              <a:rPr lang="ru-RU" sz="1600" dirty="0" smtClean="0">
                <a:latin typeface="Franklin Gothic Book" panose="020B0503020102020204" pitchFamily="34" charset="0"/>
              </a:rPr>
            </a:br>
            <a:r>
              <a:rPr lang="ru-RU" sz="1600" dirty="0" smtClean="0">
                <a:latin typeface="Franklin Gothic Book" panose="020B0503020102020204" pitchFamily="34" charset="0"/>
              </a:rPr>
              <a:t>Состав:</a:t>
            </a:r>
            <a:br>
              <a:rPr lang="ru-RU" sz="1600" dirty="0" smtClean="0">
                <a:latin typeface="Franklin Gothic Book" panose="020B0503020102020204" pitchFamily="34" charset="0"/>
              </a:rPr>
            </a:br>
            <a:r>
              <a:rPr lang="ru-RU" sz="1600" dirty="0" smtClean="0">
                <a:latin typeface="Franklin Gothic Book" panose="020B0503020102020204" pitchFamily="34" charset="0"/>
              </a:rPr>
              <a:t>-</a:t>
            </a:r>
            <a:r>
              <a:rPr lang="ru-RU" sz="1600" dirty="0" err="1" smtClean="0">
                <a:latin typeface="Franklin Gothic Book" panose="020B0503020102020204" pitchFamily="34" charset="0"/>
              </a:rPr>
              <a:t>наноизлучатель</a:t>
            </a:r>
            <a:r>
              <a:rPr lang="ru-RU" sz="1600" dirty="0" smtClean="0">
                <a:latin typeface="Franklin Gothic Book" panose="020B0503020102020204" pitchFamily="34" charset="0"/>
              </a:rPr>
              <a:t> (построен на базе </a:t>
            </a:r>
            <a:r>
              <a:rPr lang="ru-RU" sz="1600" dirty="0" err="1" smtClean="0">
                <a:latin typeface="Franklin Gothic Book" panose="020B0503020102020204" pitchFamily="34" charset="0"/>
              </a:rPr>
              <a:t>наночипа</a:t>
            </a:r>
            <a:r>
              <a:rPr lang="ru-RU" sz="1600" dirty="0" smtClean="0">
                <a:latin typeface="Franklin Gothic Book" panose="020B0503020102020204" pitchFamily="34" charset="0"/>
              </a:rPr>
              <a:t>)</a:t>
            </a:r>
            <a:br>
              <a:rPr lang="ru-RU" sz="1600" dirty="0" smtClean="0">
                <a:latin typeface="Franklin Gothic Book" panose="020B0503020102020204" pitchFamily="34" charset="0"/>
              </a:rPr>
            </a:br>
            <a:r>
              <a:rPr lang="ru-RU" sz="1600" dirty="0" smtClean="0">
                <a:latin typeface="Franklin Gothic Book" panose="020B0503020102020204" pitchFamily="34" charset="0"/>
              </a:rPr>
              <a:t>-генератор радиосигнала</a:t>
            </a:r>
            <a:endParaRPr lang="ru-RU" sz="1600" dirty="0">
              <a:latin typeface="Franklin Gothic Book" panose="020B0503020102020204" pitchFamily="34" charset="0"/>
            </a:endParaRPr>
          </a:p>
        </p:txBody>
      </p:sp>
      <p:sp>
        <p:nvSpPr>
          <p:cNvPr id="14" name="Объект 10"/>
          <p:cNvSpPr txBox="1">
            <a:spLocks/>
          </p:cNvSpPr>
          <p:nvPr/>
        </p:nvSpPr>
        <p:spPr>
          <a:xfrm>
            <a:off x="7807641" y="1578337"/>
            <a:ext cx="4134819" cy="2413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latin typeface="Franklin Gothic Book" panose="020B0503020102020204" pitchFamily="34" charset="0"/>
              </a:rPr>
              <a:t>Идентификатор:</a:t>
            </a:r>
            <a:r>
              <a:rPr lang="ru-RU" sz="1600" dirty="0" smtClean="0">
                <a:latin typeface="Franklin Gothic Book" panose="020B0503020102020204" pitchFamily="34" charset="0"/>
              </a:rPr>
              <a:t/>
            </a:r>
            <a:br>
              <a:rPr lang="ru-RU" sz="1600" dirty="0" smtClean="0">
                <a:latin typeface="Franklin Gothic Book" panose="020B0503020102020204" pitchFamily="34" charset="0"/>
              </a:rPr>
            </a:br>
            <a:r>
              <a:rPr lang="ru-RU" sz="1600" dirty="0" smtClean="0">
                <a:latin typeface="Franklin Gothic Book" panose="020B0503020102020204" pitchFamily="34" charset="0"/>
              </a:rPr>
              <a:t>назначение: хранение данных о владельце зуба</a:t>
            </a:r>
            <a:br>
              <a:rPr lang="ru-RU" sz="1600" dirty="0" smtClean="0">
                <a:latin typeface="Franklin Gothic Book" panose="020B0503020102020204" pitchFamily="34" charset="0"/>
              </a:rPr>
            </a:br>
            <a:r>
              <a:rPr lang="ru-RU" sz="1600" dirty="0" smtClean="0">
                <a:latin typeface="Franklin Gothic Book" panose="020B0503020102020204" pitchFamily="34" charset="0"/>
              </a:rPr>
              <a:t>Состав: </a:t>
            </a:r>
            <a:r>
              <a:rPr lang="ru-RU" sz="1600" dirty="0" err="1" smtClean="0">
                <a:latin typeface="Franklin Gothic Book" panose="020B0503020102020204" pitchFamily="34" charset="0"/>
              </a:rPr>
              <a:t>наночип</a:t>
            </a:r>
            <a:r>
              <a:rPr lang="ru-RU" sz="1600" dirty="0" smtClean="0">
                <a:latin typeface="Franklin Gothic Book" panose="020B0503020102020204" pitchFamily="34" charset="0"/>
              </a:rPr>
              <a:t> с памятью</a:t>
            </a:r>
            <a:endParaRPr lang="ru-RU" sz="1600" dirty="0">
              <a:latin typeface="Franklin Gothic Book" panose="020B0503020102020204" pitchFamily="34" charset="0"/>
            </a:endParaRPr>
          </a:p>
        </p:txBody>
      </p:sp>
      <p:sp>
        <p:nvSpPr>
          <p:cNvPr id="15" name="Объект 10"/>
          <p:cNvSpPr txBox="1">
            <a:spLocks/>
          </p:cNvSpPr>
          <p:nvPr/>
        </p:nvSpPr>
        <p:spPr>
          <a:xfrm>
            <a:off x="7807641" y="3155289"/>
            <a:ext cx="4134819" cy="1756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latin typeface="Franklin Gothic Book" panose="020B0503020102020204" pitchFamily="34" charset="0"/>
              </a:rPr>
              <a:t>Источник питания:</a:t>
            </a:r>
            <a:r>
              <a:rPr lang="ru-RU" sz="1600" dirty="0" smtClean="0">
                <a:latin typeface="Franklin Gothic Book" panose="020B0503020102020204" pitchFamily="34" charset="0"/>
              </a:rPr>
              <a:t/>
            </a:r>
            <a:br>
              <a:rPr lang="ru-RU" sz="1600" dirty="0" smtClean="0">
                <a:latin typeface="Franklin Gothic Book" panose="020B0503020102020204" pitchFamily="34" charset="0"/>
              </a:rPr>
            </a:br>
            <a:r>
              <a:rPr lang="ru-RU" sz="1600" dirty="0" smtClean="0">
                <a:latin typeface="Franklin Gothic Book" panose="020B0503020102020204" pitchFamily="34" charset="0"/>
              </a:rPr>
              <a:t>Источник питания из </a:t>
            </a:r>
            <a:r>
              <a:rPr lang="ru-RU" sz="1600" dirty="0" err="1" smtClean="0">
                <a:latin typeface="Franklin Gothic Book" panose="020B0503020102020204" pitchFamily="34" charset="0"/>
              </a:rPr>
              <a:t>НаноМатериало</a:t>
            </a:r>
            <a:r>
              <a:rPr lang="ru-RU" sz="1600" dirty="0" smtClean="0">
                <a:latin typeface="Franklin Gothic Book" panose="020B0503020102020204" pitchFamily="34" charset="0"/>
              </a:rPr>
              <a:t> позволяет получать электроэнергию от:</a:t>
            </a:r>
            <a:br>
              <a:rPr lang="ru-RU" sz="1600" dirty="0" smtClean="0">
                <a:latin typeface="Franklin Gothic Book" panose="020B0503020102020204" pitchFamily="34" charset="0"/>
              </a:rPr>
            </a:br>
            <a:r>
              <a:rPr lang="ru-RU" sz="1600" dirty="0" smtClean="0">
                <a:latin typeface="Franklin Gothic Book" panose="020B0503020102020204" pitchFamily="34" charset="0"/>
              </a:rPr>
              <a:t>- тепла, излучаемого человеком</a:t>
            </a:r>
            <a:br>
              <a:rPr lang="ru-RU" sz="1600" dirty="0" smtClean="0">
                <a:latin typeface="Franklin Gothic Book" panose="020B0503020102020204" pitchFamily="34" charset="0"/>
              </a:rPr>
            </a:br>
            <a:r>
              <a:rPr lang="ru-RU" sz="1600" dirty="0" smtClean="0">
                <a:latin typeface="Franklin Gothic Book" panose="020B0503020102020204" pitchFamily="34" charset="0"/>
              </a:rPr>
              <a:t>- преобразование звуковых волн в электричество</a:t>
            </a:r>
            <a:endParaRPr lang="ru-RU" sz="1600" dirty="0">
              <a:latin typeface="Franklin Gothic Book" panose="020B05030201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60" y="88548"/>
            <a:ext cx="1363458" cy="131141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17" y="5267429"/>
            <a:ext cx="1609301" cy="1196425"/>
          </a:xfrm>
          <a:prstGeom prst="rect">
            <a:avLst/>
          </a:prstGeom>
        </p:spPr>
      </p:pic>
      <p:sp>
        <p:nvSpPr>
          <p:cNvPr id="19" name="Объект 10"/>
          <p:cNvSpPr txBox="1">
            <a:spLocks/>
          </p:cNvSpPr>
          <p:nvPr/>
        </p:nvSpPr>
        <p:spPr>
          <a:xfrm>
            <a:off x="7807641" y="5191454"/>
            <a:ext cx="4312524" cy="1461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latin typeface="Franklin Gothic Book" panose="020B0503020102020204" pitchFamily="34" charset="0"/>
              </a:rPr>
              <a:t>Компас</a:t>
            </a:r>
            <a:endParaRPr lang="ru-RU" sz="1600" b="1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33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Franklin Gothic Heavy" panose="020B0903020102020204" pitchFamily="34" charset="0"/>
              </a:rPr>
              <a:t>ЗУБ-МАЯЧОК: схема устройства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Franklin Gothic Book" panose="020B0503020102020204" pitchFamily="34" charset="0"/>
              </a:rPr>
              <a:t>Из-за того, что данная работа имеет </a:t>
            </a:r>
            <a:br>
              <a:rPr lang="ru-RU" dirty="0" smtClean="0">
                <a:latin typeface="Franklin Gothic Book" panose="020B0503020102020204" pitchFamily="34" charset="0"/>
              </a:rPr>
            </a:br>
            <a:r>
              <a:rPr lang="ru-RU" dirty="0" smtClean="0">
                <a:latin typeface="Franklin Gothic Book" panose="020B0503020102020204" pitchFamily="34" charset="0"/>
              </a:rPr>
              <a:t>сверхсекретный шпионский уровень, </a:t>
            </a:r>
            <a:br>
              <a:rPr lang="ru-RU" dirty="0" smtClean="0">
                <a:latin typeface="Franklin Gothic Book" panose="020B0503020102020204" pitchFamily="34" charset="0"/>
              </a:rPr>
            </a:br>
            <a:r>
              <a:rPr lang="ru-RU" dirty="0" smtClean="0">
                <a:latin typeface="Franklin Gothic Book" panose="020B0503020102020204" pitchFamily="34" charset="0"/>
              </a:rPr>
              <a:t>я не могу показать здесь настоящие </a:t>
            </a:r>
            <a:br>
              <a:rPr lang="ru-RU" dirty="0" smtClean="0">
                <a:latin typeface="Franklin Gothic Book" panose="020B0503020102020204" pitchFamily="34" charset="0"/>
              </a:rPr>
            </a:br>
            <a:r>
              <a:rPr lang="ru-RU" dirty="0" smtClean="0">
                <a:latin typeface="Franklin Gothic Book" panose="020B0503020102020204" pitchFamily="34" charset="0"/>
              </a:rPr>
              <a:t>чертежи, по которым изготавливается</a:t>
            </a:r>
            <a:br>
              <a:rPr lang="ru-RU" dirty="0" smtClean="0">
                <a:latin typeface="Franklin Gothic Book" panose="020B0503020102020204" pitchFamily="34" charset="0"/>
              </a:rPr>
            </a:br>
            <a:r>
              <a:rPr lang="ru-RU" dirty="0" smtClean="0">
                <a:latin typeface="Franklin Gothic Book" panose="020B0503020102020204" pitchFamily="34" charset="0"/>
              </a:rPr>
              <a:t> устройство. Но могу схематично </a:t>
            </a:r>
            <a:br>
              <a:rPr lang="ru-RU" dirty="0" smtClean="0">
                <a:latin typeface="Franklin Gothic Book" panose="020B0503020102020204" pitchFamily="34" charset="0"/>
              </a:rPr>
            </a:br>
            <a:r>
              <a:rPr lang="ru-RU" dirty="0" smtClean="0">
                <a:latin typeface="Franklin Gothic Book" panose="020B0503020102020204" pitchFamily="34" charset="0"/>
              </a:rPr>
              <a:t>изобразить все с помощью </a:t>
            </a:r>
            <a:br>
              <a:rPr lang="ru-RU" dirty="0" smtClean="0">
                <a:latin typeface="Franklin Gothic Book" panose="020B0503020102020204" pitchFamily="34" charset="0"/>
              </a:rPr>
            </a:br>
            <a:r>
              <a:rPr lang="ru-RU" dirty="0" smtClean="0">
                <a:latin typeface="Franklin Gothic Book" panose="020B0503020102020204" pitchFamily="34" charset="0"/>
              </a:rPr>
              <a:t>электронного конструктора «Знаток»:</a:t>
            </a:r>
          </a:p>
          <a:p>
            <a:pPr marL="0" indent="0">
              <a:buNone/>
            </a:pPr>
            <a:endParaRPr lang="ru-RU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ru-RU" dirty="0">
              <a:latin typeface="Franklin Gothic Book" panose="020B0503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194" y="1739744"/>
            <a:ext cx="4977176" cy="427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3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3069</TotalTime>
  <Words>2082</Words>
  <Application>Microsoft Office PowerPoint</Application>
  <PresentationFormat>Широкоэкранный</PresentationFormat>
  <Paragraphs>195</Paragraphs>
  <Slides>26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Franklin Gothic Book</vt:lpstr>
      <vt:lpstr>Franklin Gothic Demi</vt:lpstr>
      <vt:lpstr>Franklin Gothic Heavy</vt:lpstr>
      <vt:lpstr>Тема Office</vt:lpstr>
      <vt:lpstr>1_Тема Office</vt:lpstr>
      <vt:lpstr>Дети - шпионам</vt:lpstr>
      <vt:lpstr>Почему ЗУБ-МАЯЧОК?</vt:lpstr>
      <vt:lpstr>ЗУБ-МАЯЧОК в фильме</vt:lpstr>
      <vt:lpstr>ЗУБ-МАЯЧОК</vt:lpstr>
      <vt:lpstr>ЗУБ-МАЯЧОК: как он выглядит снаружи</vt:lpstr>
      <vt:lpstr>ЗУБ-МАЯЧОК: как он выглядит снаружи</vt:lpstr>
      <vt:lpstr>ЗУБ-МАЯЧОК: как он устроен внутри</vt:lpstr>
      <vt:lpstr>ЗУБ-МАЯЧОК: ЧАСТИ</vt:lpstr>
      <vt:lpstr>ЗУБ-МАЯЧОК: схема устройства</vt:lpstr>
      <vt:lpstr>ЗУБ-МАЯЧОК: схема устройства</vt:lpstr>
      <vt:lpstr>ЗУБ-МАЯЧОК: схема устройства</vt:lpstr>
      <vt:lpstr>ЗУБ-МАЯЧОК: мнение специалиста</vt:lpstr>
      <vt:lpstr>ЗУБ-МАЯЧОК: мнение специалиста (приблизительная речь)</vt:lpstr>
      <vt:lpstr>Задание 1                 Задание 2 </vt:lpstr>
      <vt:lpstr>ШумБЕЗ</vt:lpstr>
      <vt:lpstr>Комбез ШумБЕЗ</vt:lpstr>
      <vt:lpstr>Комбез ШумБЕЗ: технология работы</vt:lpstr>
      <vt:lpstr>Комбез ШумБЕЗ:  материал изготовления - НаноТкань </vt:lpstr>
      <vt:lpstr>Комбез ШумБЕЗ: материал изготовления - НаноТкань </vt:lpstr>
      <vt:lpstr>Комбез ШумБЕЗ:  самое главное –  нашивка АНАЛИЗАТОР</vt:lpstr>
      <vt:lpstr>Комбез ШумБез: сферы применения</vt:lpstr>
      <vt:lpstr>Комбез ШумБез: в обычной жизни</vt:lpstr>
      <vt:lpstr>Комбез ШумБез: в обычной жизни</vt:lpstr>
      <vt:lpstr>Комбез ШумБез: в обычной жизни</vt:lpstr>
      <vt:lpstr>Комбез ШумБез: подводя итоги</vt:lpstr>
      <vt:lpstr>P.S. Несколько слов от моих родителей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Дети - шпионам</dc:title>
  <dc:creator>Сергей Желтов</dc:creator>
  <cp:lastModifiedBy>Сергей Желтов</cp:lastModifiedBy>
  <cp:revision>62</cp:revision>
  <cp:lastPrinted>2017-11-28T19:12:03Z</cp:lastPrinted>
  <dcterms:created xsi:type="dcterms:W3CDTF">2017-11-25T21:07:13Z</dcterms:created>
  <dcterms:modified xsi:type="dcterms:W3CDTF">2017-12-02T14:01:18Z</dcterms:modified>
</cp:coreProperties>
</file>