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sldIdLst>
    <p:sldId id="267" r:id="rId2"/>
    <p:sldId id="258" r:id="rId3"/>
    <p:sldId id="259" r:id="rId4"/>
    <p:sldId id="260" r:id="rId5"/>
    <p:sldId id="266" r:id="rId6"/>
    <p:sldId id="261" r:id="rId7"/>
    <p:sldId id="263" r:id="rId8"/>
    <p:sldId id="265" r:id="rId9"/>
    <p:sldId id="262" r:id="rId10"/>
    <p:sldId id="268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92" d="100"/>
          <a:sy n="92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6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54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20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72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99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7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82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46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9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3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57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1F875-82A0-4372-AE86-99E1E0381464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08217-2142-4FEC-8417-7DC4709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3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55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700" i="1" dirty="0" err="1" smtClean="0">
                <a:solidFill>
                  <a:srgbClr val="00B0F0"/>
                </a:solidFill>
              </a:rPr>
              <a:t>Нанохрусталик</a:t>
            </a:r>
            <a:r>
              <a:rPr lang="ru-RU" sz="6700" i="1" dirty="0" smtClean="0">
                <a:solidFill>
                  <a:srgbClr val="00B0F0"/>
                </a:solidFill>
              </a:rPr>
              <a:t> для кота</a:t>
            </a:r>
            <a:endParaRPr lang="ru-RU" sz="6700" i="1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543300"/>
            <a:ext cx="9144000" cy="1714500"/>
          </a:xfrm>
        </p:spPr>
        <p:txBody>
          <a:bodyPr/>
          <a:lstStyle/>
          <a:p>
            <a:r>
              <a:rPr lang="ru-RU" b="1" dirty="0" smtClean="0"/>
              <a:t>Работу выполнила ученица 8 «В»</a:t>
            </a:r>
          </a:p>
          <a:p>
            <a:r>
              <a:rPr lang="ru-RU" b="1" dirty="0" smtClean="0"/>
              <a:t> МАОУ СОШ №129 г. Перми Костарева Елизавета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008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5400" b="1" i="1" dirty="0" smtClean="0"/>
              <a:t>Берегите здоровье своих котов!</a:t>
            </a:r>
            <a:endParaRPr lang="ru-RU" sz="54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0200" y="1498600"/>
            <a:ext cx="89916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0700" y="939800"/>
            <a:ext cx="7175500" cy="36068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67016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Строение глаза кота: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0664" y="1926939"/>
            <a:ext cx="544068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Строение глаза у кота похоже на строение глаза человека</a:t>
            </a:r>
          </a:p>
          <a:p>
            <a:r>
              <a:rPr lang="ru-RU" dirty="0" smtClean="0"/>
              <a:t>Отличием является овально-вертикальный, вытянутый сверху вниз, щелевидный зрачок</a:t>
            </a:r>
          </a:p>
          <a:p>
            <a:r>
              <a:rPr lang="ru-RU" dirty="0" smtClean="0"/>
              <a:t>Кошки обладают острым зрением, способны видеть в полумраке</a:t>
            </a:r>
          </a:p>
          <a:p>
            <a:r>
              <a:rPr lang="ru-RU" dirty="0" smtClean="0"/>
              <a:t>Глаз кота способен к аккомодации</a:t>
            </a:r>
          </a:p>
          <a:p>
            <a:r>
              <a:rPr lang="ru-RU" dirty="0" smtClean="0"/>
              <a:t>В глубине глаза, за сетчаткой есть особый отражающий слой, вот почему глаза кошек светятся в темноте.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7900" y="1816100"/>
            <a:ext cx="5720368" cy="435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Технические характеристики хрусталика: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4500" y="1690688"/>
            <a:ext cx="5930900" cy="471011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Хрусталик- это прозрачное, </a:t>
            </a:r>
            <a:r>
              <a:rPr lang="ru-RU" dirty="0" err="1" smtClean="0"/>
              <a:t>безсосудистое</a:t>
            </a:r>
            <a:r>
              <a:rPr lang="ru-RU" dirty="0" smtClean="0"/>
              <a:t>, двояковыпуклое тело </a:t>
            </a:r>
          </a:p>
          <a:p>
            <a:r>
              <a:rPr lang="ru-RU" dirty="0" smtClean="0"/>
              <a:t>По своим оптическим свойствам – это собирающая линза с оптической силой 53-55 диоптрий</a:t>
            </a:r>
          </a:p>
          <a:p>
            <a:r>
              <a:rPr lang="ru-RU" dirty="0" smtClean="0"/>
              <a:t>Хрусталик – самое крупное тело внутри глазного яблока</a:t>
            </a:r>
          </a:p>
          <a:p>
            <a:r>
              <a:rPr lang="ru-RU" dirty="0" smtClean="0"/>
              <a:t> Размеры хрусталика у кошек приблизительно 12 х 12 х 8 мм</a:t>
            </a:r>
          </a:p>
          <a:p>
            <a:r>
              <a:rPr lang="ru-RU" dirty="0" smtClean="0"/>
              <a:t>Радиус кривизны передней поверхности 6-7 мм, задней поверхности 6,5-8 мм</a:t>
            </a:r>
          </a:p>
          <a:p>
            <a:r>
              <a:rPr lang="ru-RU" dirty="0" smtClean="0"/>
              <a:t>Угол зрения у кошки 205°С</a:t>
            </a:r>
          </a:p>
          <a:p>
            <a:r>
              <a:rPr lang="ru-RU" dirty="0" smtClean="0"/>
              <a:t>Соотношение палочек и колбочек 25 к 1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Зачем коту хрусталик?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     Изменение состава внутриглазной жидкости при воспалениях и травмах глаза, а также при тяжелых системных заболеваниях - нарушает нормальное питание хрусталика, может вызвать его помутнение и катаракту. В таком случае, для восстановления зрения необходима замена хрусталика глаза.</a:t>
            </a:r>
          </a:p>
          <a:p>
            <a:r>
              <a:rPr lang="ru-RU" dirty="0" smtClean="0"/>
              <a:t>Искусственный </a:t>
            </a:r>
            <a:r>
              <a:rPr lang="ru-RU" dirty="0"/>
              <a:t>хрусталик (ИОЛ) — представляет собой некий аналог природного хрусталика, расположенного в </a:t>
            </a:r>
            <a:r>
              <a:rPr lang="ru-RU" dirty="0" smtClean="0"/>
              <a:t>глазу кота</a:t>
            </a:r>
            <a:r>
              <a:rPr lang="ru-RU" dirty="0"/>
              <a:t>. Он помогает правильно преломлять лучи света, и фокусировать их на функциональной области сетчатки зрительного органа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90689"/>
            <a:ext cx="5181600" cy="426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Почему именно </a:t>
            </a:r>
            <a:r>
              <a:rPr lang="ru-RU" b="1" dirty="0" err="1" smtClean="0"/>
              <a:t>нанохрусталик</a:t>
            </a:r>
            <a:r>
              <a:rPr lang="ru-RU" b="1" dirty="0" smtClean="0"/>
              <a:t>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 </a:t>
            </a:r>
            <a:r>
              <a:rPr lang="ru-RU" dirty="0" err="1"/>
              <a:t>Нанохрусталики</a:t>
            </a:r>
            <a:r>
              <a:rPr lang="ru-RU" dirty="0"/>
              <a:t> выгодно отличаются от других современных аналогов высоким качеством поверхности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Такой показатель достигается, благодаря использованию </a:t>
            </a:r>
            <a:r>
              <a:rPr lang="ru-RU" dirty="0" err="1" smtClean="0"/>
              <a:t>нанополировки</a:t>
            </a:r>
            <a:endParaRPr lang="ru-RU" dirty="0" smtClean="0"/>
          </a:p>
          <a:p>
            <a:r>
              <a:rPr lang="ru-RU" dirty="0" smtClean="0"/>
              <a:t> После </a:t>
            </a:r>
            <a:r>
              <a:rPr lang="ru-RU" dirty="0"/>
              <a:t>удаления катаракты </a:t>
            </a:r>
            <a:r>
              <a:rPr lang="ru-RU" dirty="0" smtClean="0"/>
              <a:t>коты </a:t>
            </a:r>
            <a:r>
              <a:rPr lang="ru-RU" dirty="0"/>
              <a:t>смогут взглянуть на мир по-новому, ведь качество зрения с </a:t>
            </a:r>
            <a:r>
              <a:rPr lang="ru-RU" dirty="0" err="1"/>
              <a:t>нанохрусталиками</a:t>
            </a:r>
            <a:r>
              <a:rPr lang="ru-RU" dirty="0"/>
              <a:t> будет значительно </a:t>
            </a:r>
            <a:r>
              <a:rPr lang="ru-RU" dirty="0" smtClean="0"/>
              <a:t>выше</a:t>
            </a:r>
          </a:p>
          <a:p>
            <a:r>
              <a:rPr lang="ru-RU" dirty="0" err="1" smtClean="0"/>
              <a:t>Нанохрусталик</a:t>
            </a:r>
            <a:r>
              <a:rPr lang="ru-RU" dirty="0" smtClean="0"/>
              <a:t> доступен </a:t>
            </a:r>
            <a:r>
              <a:rPr lang="ru-RU" dirty="0"/>
              <a:t>по цене и </a:t>
            </a:r>
            <a:r>
              <a:rPr lang="ru-RU" dirty="0" smtClean="0"/>
              <a:t>имеет </a:t>
            </a:r>
            <a:r>
              <a:rPr lang="ru-RU" dirty="0"/>
              <a:t>увеличенное оптическое поле в сочетании с запатентованной технологией обработки края линзы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8707"/>
            <a:ext cx="5181600" cy="34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0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Какие материалы можно использовать для производства хрусталика: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064099"/>
            <a:ext cx="5181600" cy="438750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Полиметилметакрилат ( 25 % случаев использования в России)</a:t>
            </a:r>
          </a:p>
          <a:p>
            <a:r>
              <a:rPr lang="ru-RU" dirty="0" smtClean="0"/>
              <a:t>Гидрофобный </a:t>
            </a:r>
            <a:r>
              <a:rPr lang="ru-RU" dirty="0"/>
              <a:t>акрил ( </a:t>
            </a:r>
            <a:r>
              <a:rPr lang="ru-RU" dirty="0" smtClean="0"/>
              <a:t>25-30 </a:t>
            </a:r>
            <a:r>
              <a:rPr lang="ru-RU" dirty="0"/>
              <a:t>% случаев использования в России)</a:t>
            </a:r>
            <a:endParaRPr lang="ru-RU" dirty="0" smtClean="0"/>
          </a:p>
          <a:p>
            <a:r>
              <a:rPr lang="ru-RU" dirty="0" smtClean="0"/>
              <a:t>Гидрофильный </a:t>
            </a:r>
            <a:r>
              <a:rPr lang="ru-RU" dirty="0"/>
              <a:t>акрил ( </a:t>
            </a:r>
            <a:r>
              <a:rPr lang="ru-RU" dirty="0" smtClean="0"/>
              <a:t>45-50 </a:t>
            </a:r>
            <a:r>
              <a:rPr lang="ru-RU" dirty="0"/>
              <a:t>% случаев использования в России)</a:t>
            </a:r>
            <a:endParaRPr lang="ru-RU" dirty="0" smtClean="0"/>
          </a:p>
          <a:p>
            <a:r>
              <a:rPr lang="ru-RU" dirty="0" smtClean="0"/>
              <a:t>Силикон </a:t>
            </a:r>
            <a:r>
              <a:rPr lang="ru-RU" dirty="0"/>
              <a:t>( 0</a:t>
            </a:r>
            <a:r>
              <a:rPr lang="ru-RU" dirty="0" smtClean="0"/>
              <a:t>% случаев </a:t>
            </a:r>
            <a:r>
              <a:rPr lang="ru-RU" dirty="0"/>
              <a:t>использования в России)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64100"/>
            <a:ext cx="5181600" cy="38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6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Мой выбор – гидрофобные линзы!</a:t>
            </a:r>
            <a:br>
              <a:rPr lang="ru-RU" b="1" dirty="0" smtClean="0"/>
            </a:br>
            <a:r>
              <a:rPr lang="ru-RU" sz="2400" b="1" dirty="0" smtClean="0"/>
              <a:t>Это </a:t>
            </a:r>
            <a:r>
              <a:rPr lang="ru-RU" sz="2400" b="1" dirty="0"/>
              <a:t>линзы, которые доказали свою </a:t>
            </a:r>
            <a:r>
              <a:rPr lang="ru-RU" sz="2400" b="1" dirty="0" smtClean="0"/>
              <a:t>безопасность и эффективность </a:t>
            </a:r>
            <a:r>
              <a:rPr lang="ru-RU" sz="2400" b="1" dirty="0"/>
              <a:t>в течение долгого </a:t>
            </a:r>
            <a:r>
              <a:rPr lang="ru-RU" sz="2400" b="1" dirty="0" smtClean="0"/>
              <a:t>времени!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Это вещество, полученное полимеризацией </a:t>
            </a:r>
            <a:r>
              <a:rPr lang="ru-RU" dirty="0"/>
              <a:t>смеси </a:t>
            </a:r>
            <a:r>
              <a:rPr lang="ru-RU" dirty="0" smtClean="0"/>
              <a:t>акрилового </a:t>
            </a:r>
            <a:r>
              <a:rPr lang="ru-RU" dirty="0"/>
              <a:t>гидрофобного мономера, кремнийсодержащего макромера, гидрофильного мономера, сшивающего мономера, реактивного </a:t>
            </a:r>
            <a:r>
              <a:rPr lang="ru-RU" dirty="0" smtClean="0"/>
              <a:t>УФ-поглотителя</a:t>
            </a:r>
          </a:p>
          <a:p>
            <a:r>
              <a:rPr lang="ru-RU" dirty="0" smtClean="0"/>
              <a:t>Это мягкий, складной материал, который можно вводить через небольшой разрез</a:t>
            </a:r>
          </a:p>
          <a:p>
            <a:r>
              <a:rPr lang="ru-RU" dirty="0" smtClean="0"/>
              <a:t>Гидрофобные линзы  оптически прозрачны</a:t>
            </a:r>
          </a:p>
          <a:p>
            <a:r>
              <a:rPr lang="ru-RU" dirty="0" smtClean="0"/>
              <a:t>Имеют низкую клейкость</a:t>
            </a:r>
            <a:r>
              <a:rPr lang="ru-RU" dirty="0"/>
              <a:t>, малое поверхностное рассеяние и хорошие установочные </a:t>
            </a:r>
            <a:r>
              <a:rPr lang="ru-RU" dirty="0" smtClean="0"/>
              <a:t>свойства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6857" y="4058157"/>
            <a:ext cx="4184650" cy="2736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182" y="1536354"/>
            <a:ext cx="4481945" cy="27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2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73199"/>
          </a:xfrm>
        </p:spPr>
        <p:txBody>
          <a:bodyPr/>
          <a:lstStyle/>
          <a:p>
            <a:pPr algn="ctr"/>
            <a:r>
              <a:rPr lang="ru-RU" b="1" dirty="0" smtClean="0"/>
              <a:t>Производство хрусталика для кота: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4600"/>
            <a:ext cx="10515600" cy="49323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Определимся с размерами ИОЛ, учитывая размер хрусталика глаза кота</a:t>
            </a:r>
          </a:p>
          <a:p>
            <a:r>
              <a:rPr lang="ru-RU" dirty="0" smtClean="0"/>
              <a:t>Мой хрусталик будет состоять из оптической части (это </a:t>
            </a:r>
            <a:r>
              <a:rPr lang="ru-RU" dirty="0"/>
              <a:t>собственно </a:t>
            </a:r>
            <a:r>
              <a:rPr lang="ru-RU" dirty="0" smtClean="0"/>
              <a:t>линза) и </a:t>
            </a:r>
            <a:r>
              <a:rPr lang="ru-RU" dirty="0" err="1" smtClean="0"/>
              <a:t>гаптической</a:t>
            </a:r>
            <a:r>
              <a:rPr lang="ru-RU" dirty="0"/>
              <a:t> </a:t>
            </a:r>
            <a:r>
              <a:rPr lang="ru-RU" dirty="0" smtClean="0"/>
              <a:t>части (предназначена </a:t>
            </a:r>
            <a:r>
              <a:rPr lang="ru-RU" dirty="0"/>
              <a:t>для надежной фиксации искусственного хрусталика в полости </a:t>
            </a:r>
            <a:r>
              <a:rPr lang="ru-RU" dirty="0" smtClean="0"/>
              <a:t>глаза). Выполненная из гидрофобного акрила. ИОЛ будет мягкой и ввести ее можно через микроразрез</a:t>
            </a:r>
          </a:p>
          <a:p>
            <a:r>
              <a:rPr lang="ru-RU" dirty="0" smtClean="0"/>
              <a:t>ИОЛ будет асферической формы, для того, чтобы попадающий свет одинаково преломлялся в любой точке линзы</a:t>
            </a:r>
          </a:p>
          <a:p>
            <a:r>
              <a:rPr lang="ru-RU" dirty="0" smtClean="0"/>
              <a:t>Для того чтобы коту было хорошо видно как близко (легко поймать мышку), так и далеко (следить за птицами в окне) сделаем наш хрусталик мультифокальным</a:t>
            </a:r>
          </a:p>
          <a:p>
            <a:r>
              <a:rPr lang="ru-RU" dirty="0" smtClean="0"/>
              <a:t>Снабдим хрусталик для кота ультрафиолетовым фильтром, для блокировки вредного солнечного излучения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01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Стоимость операции: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В стоимость операции входит:</a:t>
            </a:r>
            <a:endParaRPr lang="ru-RU" dirty="0"/>
          </a:p>
          <a:p>
            <a:r>
              <a:rPr lang="ru-RU" dirty="0" smtClean="0"/>
              <a:t>Анестезия кота (примерно 2-3 </a:t>
            </a:r>
            <a:r>
              <a:rPr lang="ru-RU" dirty="0" err="1" smtClean="0"/>
              <a:t>т.р</a:t>
            </a:r>
            <a:r>
              <a:rPr lang="ru-RU" dirty="0" smtClean="0"/>
              <a:t>.)</a:t>
            </a:r>
          </a:p>
          <a:p>
            <a:r>
              <a:rPr lang="ru-RU" dirty="0" smtClean="0"/>
              <a:t>Стоимость линзы (варьируется в пределах 5-20т.р., в среднем 7т.р.)</a:t>
            </a:r>
          </a:p>
          <a:p>
            <a:r>
              <a:rPr lang="ru-RU" dirty="0" smtClean="0"/>
              <a:t>Стоимость самой операции(работа хирурга, расходный материал, около 4т.р.)</a:t>
            </a:r>
          </a:p>
          <a:p>
            <a:pPr marL="0" indent="0">
              <a:buNone/>
            </a:pPr>
            <a:r>
              <a:rPr lang="ru-RU" dirty="0" smtClean="0"/>
              <a:t>Итого: замена хрусталика коту будет стоить 11-27т.р.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731802"/>
            <a:ext cx="5181600" cy="25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1256</TotalTime>
  <Words>549</Words>
  <Application>Microsoft Office PowerPoint</Application>
  <PresentationFormat>Широкоэкранный</PresentationFormat>
  <Paragraphs>50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  Нанохрусталик для кота</vt:lpstr>
      <vt:lpstr>Строение глаза кота:</vt:lpstr>
      <vt:lpstr>Технические характеристики хрусталика:</vt:lpstr>
      <vt:lpstr>Зачем коту хрусталик?</vt:lpstr>
      <vt:lpstr>Почему именно нанохрусталик?</vt:lpstr>
      <vt:lpstr>Какие материалы можно использовать для производства хрусталика:</vt:lpstr>
      <vt:lpstr>Мой выбор – гидрофобные линзы! Это линзы, которые доказали свою безопасность и эффективность в течение долгого времени!</vt:lpstr>
      <vt:lpstr>Производство хрусталика для кота:</vt:lpstr>
      <vt:lpstr>Стоимость операции:</vt:lpstr>
      <vt:lpstr>Берегите здоровье своих котов!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Хрусталик для «Моти» из наноматериалов</dc:title>
  <dc:creator>АНДРЕЙ</dc:creator>
  <cp:lastModifiedBy>АНДРЕЙ</cp:lastModifiedBy>
  <cp:revision>42</cp:revision>
  <dcterms:created xsi:type="dcterms:W3CDTF">2017-11-14T18:23:20Z</dcterms:created>
  <dcterms:modified xsi:type="dcterms:W3CDTF">2017-12-03T14:35:10Z</dcterms:modified>
</cp:coreProperties>
</file>