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20A05-E226-4003-BCEC-C3C2E2903314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E55D0-2AC5-41A4-84C0-0E93535D8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024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E55D0-2AC5-41A4-84C0-0E93535D88D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74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3A7B-AE14-4FA4-A85C-314840246DAA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BC95-26B0-4B7B-A54B-8B4B2F3AB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81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3A7B-AE14-4FA4-A85C-314840246DAA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BC95-26B0-4B7B-A54B-8B4B2F3AB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65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3A7B-AE14-4FA4-A85C-314840246DAA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BC95-26B0-4B7B-A54B-8B4B2F3AB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32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3A7B-AE14-4FA4-A85C-314840246DAA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BC95-26B0-4B7B-A54B-8B4B2F3AB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746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3A7B-AE14-4FA4-A85C-314840246DAA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BC95-26B0-4B7B-A54B-8B4B2F3AB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0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3A7B-AE14-4FA4-A85C-314840246DAA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BC95-26B0-4B7B-A54B-8B4B2F3AB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8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3A7B-AE14-4FA4-A85C-314840246DAA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BC95-26B0-4B7B-A54B-8B4B2F3AB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93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3A7B-AE14-4FA4-A85C-314840246DAA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BC95-26B0-4B7B-A54B-8B4B2F3AB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093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3A7B-AE14-4FA4-A85C-314840246DAA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BC95-26B0-4B7B-A54B-8B4B2F3AB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25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3A7B-AE14-4FA4-A85C-314840246DAA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BC95-26B0-4B7B-A54B-8B4B2F3AB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54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3A7B-AE14-4FA4-A85C-314840246DAA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BC95-26B0-4B7B-A54B-8B4B2F3AB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12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A3A7B-AE14-4FA4-A85C-314840246DAA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1BC95-26B0-4B7B-A54B-8B4B2F3AB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02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eye-clinic.ru/kak-my-lecim/iskusstvennye-hrustaliki-iol" TargetMode="External"/><Relationship Id="rId13" Type="http://schemas.openxmlformats.org/officeDocument/2006/relationships/hyperlink" Target="http://zcats.ru/biblioteka/otdelnye_publikatsii/232-zrenie-koshek.html" TargetMode="External"/><Relationship Id="rId3" Type="http://schemas.openxmlformats.org/officeDocument/2006/relationships/hyperlink" Target="https://mgkl.ru/uslugi/kupit-iol-iskustvetnnie-hrustaliki-ceni" TargetMode="External"/><Relationship Id="rId7" Type="http://schemas.openxmlformats.org/officeDocument/2006/relationships/hyperlink" Target="http://www.acrysoftoriccalculator.com/" TargetMode="External"/><Relationship Id="rId12" Type="http://schemas.openxmlformats.org/officeDocument/2006/relationships/hyperlink" Target="http://&#1082;&#1088;&#1099;&#1089;&#1080;&#1082;.&#1088;&#1092;/zrenie-koshek-zabolevaniya-glaz-koshe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zeiss.com/meditec/int/products/ophthalmology-optometry/cataract/iol-implantation/mics-platform/mics-preloaded-multifocal-iol/at-lisa-809m-mp.html" TargetMode="External"/><Relationship Id="rId11" Type="http://schemas.openxmlformats.org/officeDocument/2006/relationships/hyperlink" Target="https://www.vseozrenii.ru/stroenie-glaza/hrustalik/" TargetMode="External"/><Relationship Id="rId5" Type="http://schemas.openxmlformats.org/officeDocument/2006/relationships/hyperlink" Target="http://www.findpatent.ru/patent/211/2114000.html" TargetMode="External"/><Relationship Id="rId10" Type="http://schemas.openxmlformats.org/officeDocument/2006/relationships/hyperlink" Target="http://www.vseoglazah.ru/vision-correction/intraocular-lenses/" TargetMode="External"/><Relationship Id="rId4" Type="http://schemas.openxmlformats.org/officeDocument/2006/relationships/hyperlink" Target="https://ru.wikipedia.org/wiki/%D0%92%D1%83%D0%BB%D0%BA%D0%B0%D0%BD%D0%B8%D0%B7%D0%B0%D1%86%D0%B8%D1%8F" TargetMode="External"/><Relationship Id="rId9" Type="http://schemas.openxmlformats.org/officeDocument/2006/relationships/hyperlink" Target="http://r-optics.ru/information/multifokalnye_intraokulyarnye_linzy-391" TargetMode="External"/><Relationship Id="rId14" Type="http://schemas.openxmlformats.org/officeDocument/2006/relationships/hyperlink" Target="http://potomy.ru/fauna/1580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jpe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microsoft.com/office/2007/relationships/hdphoto" Target="../media/hdphoto7.wdp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114047" y="3632540"/>
            <a:ext cx="3528392" cy="1800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6563" y="2923580"/>
            <a:ext cx="7730182" cy="5509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ладони, Осенняя сессия 2017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4"/>
            <a:ext cx="9183563" cy="110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23" y="-52213"/>
            <a:ext cx="9183563" cy="81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3" b="46322"/>
          <a:stretch/>
        </p:blipFill>
        <p:spPr>
          <a:xfrm>
            <a:off x="-28500" y="1052735"/>
            <a:ext cx="9143999" cy="2071466"/>
          </a:xfrm>
          <a:prstGeom prst="rect">
            <a:avLst/>
          </a:prstGeom>
        </p:spPr>
      </p:pic>
      <p:pic>
        <p:nvPicPr>
          <p:cNvPr id="1031" name="Picture 7" descr="Картинки по запросу школа на ладон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52" y1="47799" x2="16352" y2="47799"/>
                        <a14:foregroundMark x1="64780" y1="38994" x2="64780" y2="38994"/>
                        <a14:foregroundMark x1="42767" y1="44340" x2="42767" y2="44340"/>
                        <a14:foregroundMark x1="64780" y1="33019" x2="64780" y2="33019"/>
                        <a14:foregroundMark x1="82390" y1="28616" x2="82390" y2="28616"/>
                        <a14:foregroundMark x1="88365" y1="38365" x2="88365" y2="38365"/>
                        <a14:foregroundMark x1="33019" y1="75943" x2="33019" y2="75943"/>
                        <a14:foregroundMark x1="50000" y1="33962" x2="50000" y2="33962"/>
                        <a14:foregroundMark x1="45755" y1="80189" x2="45755" y2="80189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44" y="5893947"/>
            <a:ext cx="881002" cy="88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Картинки по запросу кошка глаз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46" y="3702705"/>
            <a:ext cx="3938239" cy="2488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1" descr="Картинки по запросу хрустал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04869" y="3700185"/>
            <a:ext cx="352839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«Из всех органов чувств глаз</a:t>
            </a:r>
            <a:endParaRPr lang="en-US" sz="2000" dirty="0">
              <a:solidFill>
                <a:schemeClr val="accent5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всегда признавался наилучшим даром и</a:t>
            </a:r>
            <a:endParaRPr lang="en-US" sz="2000" dirty="0">
              <a:solidFill>
                <a:schemeClr val="accent5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чудеснейшим произведением творческой силы природы.»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954780"/>
            <a:ext cx="9144000" cy="195907"/>
          </a:xfrm>
          <a:prstGeom prst="rect">
            <a:avLst/>
          </a:prstGeom>
          <a:solidFill>
            <a:srgbClr val="F2F79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164288" y="5248074"/>
            <a:ext cx="160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Гельмгольц: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50529" y="3146302"/>
            <a:ext cx="62967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Марьина Евгения</a:t>
            </a: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г. Ижевск, ученица 8В класса МБОУ «Лицей №41»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446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460"/>
            <a:ext cx="9183563" cy="81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1" descr="Картинки по запросу хрустал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5576" y="980728"/>
            <a:ext cx="70807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4"/>
            <a:ext cx="9183563" cy="110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954780"/>
            <a:ext cx="9144000" cy="195907"/>
          </a:xfrm>
          <a:prstGeom prst="rect">
            <a:avLst/>
          </a:prstGeom>
          <a:solidFill>
            <a:srgbClr val="F2F79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8" b="51334"/>
          <a:stretch/>
        </p:blipFill>
        <p:spPr>
          <a:xfrm>
            <a:off x="-797768" y="1639104"/>
            <a:ext cx="9839782" cy="1680963"/>
          </a:xfrm>
          <a:prstGeom prst="rect">
            <a:avLst/>
          </a:prstGeom>
        </p:spPr>
      </p:pic>
      <p:pic>
        <p:nvPicPr>
          <p:cNvPr id="11268" name="Picture 4" descr="https://pp.userapi.com/c639127/v639127178/62e6e/D3Vfwy-bV0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8" t="43782" r="46583" b="26791"/>
          <a:stretch/>
        </p:blipFill>
        <p:spPr bwMode="auto">
          <a:xfrm>
            <a:off x="6543228" y="4221088"/>
            <a:ext cx="2118840" cy="1986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59496" y="4512915"/>
            <a:ext cx="3923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собака по имени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Боня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тоже очень заинтересована в разработке хрусталиков для животных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 нетерпением ждет очереди собак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37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460"/>
            <a:ext cx="9183563" cy="81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4"/>
            <a:ext cx="9183563" cy="110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789458"/>
            <a:ext cx="7344815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литературы:</a:t>
            </a:r>
          </a:p>
          <a:p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https://mgkl.ru/uslugi/kupit-iol-iskustvetnnie-hrustaliki-ceni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hlinkClick r:id="rId4"/>
              </a:rPr>
              <a:t>https://ru.wikipedia.org/wiki/%D0%92%D1%83%D0%BB%D0%BA%D0%B0%D0%BD%D0%B8%D0%B7%D0%B0%D1%86%D0%B8%D1%8F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en-US" sz="1600" dirty="0" smtClean="0">
                <a:hlinkClick r:id="rId5"/>
              </a:rPr>
              <a:t>http://www.findpatent.ru/patent/211/2114000.html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en-US" sz="1600" dirty="0" smtClean="0">
                <a:hlinkClick r:id="rId6"/>
              </a:rPr>
              <a:t>https://www.zeiss.com/meditec/int/products/ophthalmology-optometry/cataract/iol-implantation/mics-platform/mics-preloaded-multifocal-iol/at-lisa-809m-mp.html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en-US" sz="1600" dirty="0" smtClean="0">
                <a:hlinkClick r:id="rId7"/>
              </a:rPr>
              <a:t>http://www.acrysoftoriccalculator.com/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en-US" sz="1600" dirty="0" smtClean="0">
                <a:hlinkClick r:id="rId8"/>
              </a:rPr>
              <a:t>http://eye-clinic.ru/kak-my-lecim/iskusstvennye-hrustaliki-iol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en-US" sz="1600" dirty="0" smtClean="0">
                <a:hlinkClick r:id="rId9"/>
              </a:rPr>
              <a:t>http://r-optics.ru/information/multifokalnye_intraokulyarnye_linzy-391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en-US" sz="1600" dirty="0" smtClean="0">
                <a:hlinkClick r:id="rId10"/>
              </a:rPr>
              <a:t>http://www.vseoglazah.ru/vision-correction/intraocular-lenses/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en-US" sz="1600" dirty="0" smtClean="0">
                <a:hlinkClick r:id="rId11"/>
              </a:rPr>
              <a:t>https://www.vseozrenii.ru/stroenie-glaza/hrustalik/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en-US" sz="1600" dirty="0" smtClean="0">
                <a:hlinkClick r:id="rId12"/>
              </a:rPr>
              <a:t>http://xn--h1adbwf3d.xn--p1ai/zrenie-koshek-zabolevaniya-glaz-koshek/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en-US" sz="1600" dirty="0" smtClean="0">
                <a:hlinkClick r:id="rId13"/>
              </a:rPr>
              <a:t>http://zcats.ru/biblioteka/otdelnye_publikatsii/232-zrenie-koshek.html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en-US" sz="1600" dirty="0" smtClean="0">
                <a:hlinkClick r:id="rId14"/>
              </a:rPr>
              <a:t>http://potomy.ru/fauna/1580.html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en-US" sz="1600" dirty="0" smtClean="0">
                <a:hlinkClick r:id="rId3"/>
              </a:rPr>
              <a:t>https://mgkl.ru/uslugi/kupit-iol-iskustvetnnie-hrustaliki-ceni</a:t>
            </a:r>
            <a:endParaRPr lang="ru-RU" sz="1600" dirty="0" smtClean="0"/>
          </a:p>
          <a:p>
            <a:pPr marL="342900" indent="-342900">
              <a:buAutoNum type="arabicPeriod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01953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460"/>
            <a:ext cx="9183563" cy="81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1" descr="Картинки по запросу хрустал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5575" y="836711"/>
            <a:ext cx="434441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Расположенная в наружной части глазного яблока белковая оболочка спереди образует стекловидную </a:t>
            </a:r>
            <a:r>
              <a:rPr lang="ru-RU" sz="20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роговицу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в остальной части непрозрачную склеру. В центре </a:t>
            </a:r>
            <a:r>
              <a:rPr lang="ru-RU" sz="20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радужки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20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зрачок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Зрачок вытянут по вертикали и регулирует количество света, меняя свою форму под действием света и при изменениях эмоционального состояния, делая кошачьи глаза удивительно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привлекательными. </a:t>
            </a:r>
            <a:endParaRPr lang="ru-RU" sz="2000" dirty="0">
              <a:solidFill>
                <a:schemeClr val="accent5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Зрение коше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438" y="1050234"/>
            <a:ext cx="4567050" cy="326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4437112"/>
            <a:ext cx="4824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Сзади к зрачку прилегает </a:t>
            </a:r>
            <a:r>
              <a:rPr lang="ru-RU" sz="20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хрусталик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выполняющий роль линзы и прикрепленный связками к мускульному ресничному телу. Впереди зрачка располагается </a:t>
            </a:r>
            <a:r>
              <a:rPr lang="ru-RU" sz="20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передняя глазная камера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заполненная водянистой влагой.</a:t>
            </a:r>
            <a:endParaRPr lang="ru-RU" sz="2000" dirty="0">
              <a:solidFill>
                <a:schemeClr val="accent5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Картинки по запросу кот глаз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22" b="7738"/>
          <a:stretch/>
        </p:blipFill>
        <p:spPr bwMode="auto">
          <a:xfrm>
            <a:off x="291231" y="4662762"/>
            <a:ext cx="3619059" cy="1920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72" b="21164"/>
          <a:stretch/>
        </p:blipFill>
        <p:spPr>
          <a:xfrm>
            <a:off x="173856" y="-131974"/>
            <a:ext cx="9143999" cy="122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4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6563" y="2923580"/>
            <a:ext cx="7730182" cy="550912"/>
          </a:xfrm>
        </p:spPr>
        <p:txBody>
          <a:bodyPr>
            <a:norm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460"/>
            <a:ext cx="9183563" cy="81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1" descr="Картинки по запросу хрустал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8141" y="980728"/>
            <a:ext cx="8836347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/>
              <a:t> 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радужкой и хрусталиком - </a:t>
            </a:r>
            <a:r>
              <a:rPr lang="ru-RU" sz="20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задняя глазная камера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Полость глазного яблока заполнена </a:t>
            </a:r>
            <a:r>
              <a:rPr lang="ru-RU" sz="20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стекловидным телом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сосудистой оболочке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состоящей из сети питающих глаз кровеносных сосудов, в месте выхода зрительного нерва располагается слой клеток с кристаллическими включениями - </a:t>
            </a:r>
            <a:r>
              <a:rPr lang="ru-RU" sz="20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зеркальце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глубине глазного яблока (</a:t>
            </a:r>
            <a:r>
              <a:rPr lang="ru-RU" sz="20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ретина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со зрительными клетками - палочками и колбочками. У кошки как сумеречного животного сетчатка глаза в основном снабжена палочкам, и только в центральной части ретины, в области острого зрения, сконцентрированы колбочки.</a:t>
            </a:r>
          </a:p>
          <a:p>
            <a:pPr algn="ctr"/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инки по запросу кот глаз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2" y="3933056"/>
            <a:ext cx="3706291" cy="2586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кот глаза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314" y="3933055"/>
            <a:ext cx="4128722" cy="2632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559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196752"/>
            <a:ext cx="9144000" cy="216024"/>
          </a:xfrm>
          <a:prstGeom prst="rect">
            <a:avLst/>
          </a:prstGeom>
          <a:solidFill>
            <a:srgbClr val="F2F79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0375" y="2847280"/>
            <a:ext cx="8504113" cy="13738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4"/>
            <a:ext cx="9183563" cy="110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798960"/>
            <a:ext cx="8640960" cy="54954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Кошачий глаз имеет более округлую форму, в отличие от человеческого (глаз человека вытянут в длину, глаз кота – по ширине почти равен длине). Также он более выпуклый, более шарообразный. Очевидно, что по размеру кошачий глаз уступает нашему  – он примерно в 2-3 раза меньше. Именно из этих размеров и соотношений мы будем создавать кошачий хрусталик.</a:t>
            </a:r>
            <a:endParaRPr lang="ru-RU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460"/>
            <a:ext cx="9183563" cy="81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1" descr="Картинки по запросу хрустал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35249"/>
            <a:ext cx="5216897" cy="18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Картинки по запросу глаз кошки стро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586" y="4425210"/>
            <a:ext cx="3315286" cy="2148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Картинки по запросу глаз человека стро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02360"/>
            <a:ext cx="3970906" cy="2148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56" b="38750"/>
          <a:stretch/>
        </p:blipFill>
        <p:spPr>
          <a:xfrm>
            <a:off x="-180528" y="-144463"/>
            <a:ext cx="10738953" cy="106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08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6563" y="2923580"/>
            <a:ext cx="7730182" cy="550912"/>
          </a:xfrm>
        </p:spPr>
        <p:txBody>
          <a:bodyPr>
            <a:norm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460"/>
            <a:ext cx="9183563" cy="81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1" descr="Картинки по запросу хрустал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8141" y="872033"/>
            <a:ext cx="8836347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Интраокулярная линза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или сокращенно ИОЛ, представляет собой искусственный хрусталик в виде оптической линзы, которую имплантируют внутрь глаза во время лечения катаракты. Если при операции удаляют мутный естественный хрусталик, то такая линза называется </a:t>
            </a:r>
            <a:r>
              <a:rPr lang="ru-RU" sz="20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афакичной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Афакичные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ИОЛ подразделяются на </a:t>
            </a:r>
            <a:r>
              <a:rPr lang="ru-RU" sz="20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монофокальные</a:t>
            </a:r>
            <a:r>
              <a:rPr lang="ru-RU" sz="20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торические, мультифокальные и аккомодирующие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Афакичные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монофокальные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торические линзы позволяют дать пациенту хорошее зрение на одной дистанции – вдаль или вблизи. Торические ИОЛ используются при необходимости коррекции астигматизма. Мультифокальные и аккомодирующие линзы призваны дать хорошее зрение на любой дистанции, однако подходят не всем и не гарантируют удовлетворяющий пациента результат.</a:t>
            </a:r>
          </a:p>
        </p:txBody>
      </p:sp>
      <p:pic>
        <p:nvPicPr>
          <p:cNvPr id="4100" name="Picture 4" descr="Картинки по запросу ио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722" y="4293096"/>
            <a:ext cx="3333750" cy="2190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589738"/>
            <a:ext cx="4690443" cy="1829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17" r="33437" b="33075"/>
          <a:stretch/>
        </p:blipFill>
        <p:spPr>
          <a:xfrm>
            <a:off x="495002" y="-144463"/>
            <a:ext cx="7901928" cy="102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14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55573" y="4653136"/>
            <a:ext cx="6864699" cy="18722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5575" y="3356992"/>
            <a:ext cx="6432649" cy="1080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5575" y="980728"/>
            <a:ext cx="6864697" cy="22322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460"/>
            <a:ext cx="9183563" cy="81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1" descr="Картинки по запросу хрустал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5576" y="980728"/>
            <a:ext cx="7080720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изготовления «кошачьего хрусталика» нам не подойдут </a:t>
            </a:r>
            <a:r>
              <a:rPr lang="ru-RU" sz="20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монофокальные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торические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линзы, т.к.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беспечиваюь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наилучшее зрение на определённой дистанции (вблизи или вдаль).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пациенты, которым была имплантирована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линза, вынуждены использовать очки для дали или для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чтения. Хотите ли вы, чтобы ваш кот испытывал такие неудобства?</a:t>
            </a: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Мультифокальные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ИОЛ -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новый тип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линз,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позволяющий уменьшить или вообще устранить необходимость в ношении очков после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имплантации.</a:t>
            </a: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Аккомудирующая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ИОЛ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монофокальная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линза, которая после имплантации может изменять своё положение в глазу.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 не менее, аккомодирующие ИОЛ не обеспечивают такого диапазона фокусировки, как мультифокальные, что может привести к необходимости дополнительного использования очков для чтения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Картинки по запросу кот в очках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600" r="94200">
                        <a14:backgroundMark x1="18100" y1="29920" x2="21300" y2="25280"/>
                        <a14:backgroundMark x1="51200" y1="97440" x2="50200" y2="95520"/>
                        <a14:backgroundMark x1="39900" y1="95520" x2="40000" y2="94720"/>
                        <a14:backgroundMark x1="68400" y1="42080" x2="69100" y2="569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8064" y="3726709"/>
            <a:ext cx="4713933" cy="2946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142137" y="2628200"/>
            <a:ext cx="18904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(несмотря на то, как мило смотрятся коты в очках</a:t>
            </a:r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никакого удобства им это не приносит)</a:t>
            </a:r>
            <a:endParaRPr lang="ru-RU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8" t="56634" r="3298" b="32341"/>
          <a:stretch/>
        </p:blipFill>
        <p:spPr>
          <a:xfrm>
            <a:off x="-756592" y="0"/>
            <a:ext cx="12097344" cy="92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48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609979" y="4942592"/>
            <a:ext cx="2957485" cy="16626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1257" y="908720"/>
            <a:ext cx="8207167" cy="5890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1257" y="820673"/>
            <a:ext cx="838620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Самым оптимальным выбором для кота можно назвать </a:t>
            </a:r>
            <a:r>
              <a:rPr lang="ru-RU" sz="20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мультифокальную ИОЛ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каких материалов делают самые популярные линзы?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460"/>
            <a:ext cx="9183563" cy="81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1" descr="Картинки по запросу хрустал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5576" y="980728"/>
            <a:ext cx="70807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13199"/>
            <a:ext cx="3975994" cy="29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27" y="1981850"/>
            <a:ext cx="8888708" cy="114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318607"/>
            <a:ext cx="5410997" cy="25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57" y="3582012"/>
            <a:ext cx="8978676" cy="114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Картинки по запросу acrysof iq restor tori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5" y="4863251"/>
            <a:ext cx="1296144" cy="182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Картинки по запросу acrysof iq restor toric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08" b="9918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46179">
            <a:off x="1323773" y="4758106"/>
            <a:ext cx="2579496" cy="1907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Картинки по запросу at lisa carl zeiss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521" l="0" r="92414">
                        <a14:foregroundMark x1="13448" y1="28311" x2="12414" y2="23288"/>
                        <a14:foregroundMark x1="31034" y1="31507" x2="21034" y2="23744"/>
                        <a14:foregroundMark x1="33103" y1="34247" x2="27241" y2="24658"/>
                        <a14:foregroundMark x1="33793" y1="30594" x2="29310" y2="23744"/>
                        <a14:backgroundMark x1="52069" y1="89041" x2="60000" y2="86301"/>
                        <a14:backgroundMark x1="86552" y1="86301" x2="88621" y2="7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734" y="5021935"/>
            <a:ext cx="1968716" cy="1486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580113" y="4888134"/>
            <a:ext cx="3096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 популярные хрусталики </a:t>
            </a: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делают из эластичного акрила, </a:t>
            </a: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он имеет гидрофобное покрытие. </a:t>
            </a:r>
          </a:p>
        </p:txBody>
      </p:sp>
    </p:spTree>
    <p:extLst>
      <p:ext uri="{BB962C8B-B14F-4D97-AF65-F5344CB8AC3E}">
        <p14:creationId xmlns:p14="http://schemas.microsoft.com/office/powerpoint/2010/main" val="645206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332780" y="5242497"/>
            <a:ext cx="5103316" cy="295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92100" y="3501007"/>
            <a:ext cx="4419600" cy="295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07975" y="4077072"/>
            <a:ext cx="8568630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92100" y="3501008"/>
            <a:ext cx="2335684" cy="295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92100" y="2348880"/>
            <a:ext cx="8267352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4"/>
            <a:ext cx="9183563" cy="110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92100" y="1738928"/>
            <a:ext cx="4419600" cy="295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8" name="Picture 12" descr="Картинки по запросу ио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4750" y1="18263" x2="93875" y2="42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51" y="5269365"/>
            <a:ext cx="2635201" cy="1100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460"/>
            <a:ext cx="9183563" cy="81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1" descr="Картинки по запросу хрустал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5576" y="980728"/>
            <a:ext cx="70807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79975" y="14127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" t="52778" r="31354" b="32222"/>
          <a:stretch/>
        </p:blipFill>
        <p:spPr>
          <a:xfrm>
            <a:off x="1835696" y="-133352"/>
            <a:ext cx="5816600" cy="10287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2100" y="1702355"/>
            <a:ext cx="8584505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Смешение силиконовой композиции</a:t>
            </a:r>
            <a:endParaRPr lang="en-US" sz="19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sz="1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композицию добавки из </a:t>
            </a:r>
            <a:r>
              <a:rPr lang="ru-RU" sz="19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порфиринов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кремния, которая придает ИОЛ светло-желтую окраску, за счет чего устраняется отрицательное воздействие на глаз ближнего УФ и фиолетового 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света.</a:t>
            </a:r>
          </a:p>
          <a:p>
            <a:pPr marL="342900" indent="-342900">
              <a:buAutoNum type="arabicPeriod"/>
            </a:pPr>
            <a:endParaRPr lang="en-US" sz="19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Заливка в форму жидкой композиции</a:t>
            </a:r>
          </a:p>
          <a:p>
            <a:pPr marL="342900" indent="-342900">
              <a:buAutoNum type="arabicPeriod"/>
            </a:pPr>
            <a:endParaRPr lang="en-US" sz="19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Нагревание до температуры вулканизации.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Вулканиза́ция</a:t>
            </a:r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технологический процесс взаимодействия каучуков с вулканизирующим агентом, при котором происходит сшивание молекул каучука в единую пространственную сетку..</a:t>
            </a:r>
          </a:p>
          <a:p>
            <a:pPr marL="342900" indent="-342900">
              <a:buAutoNum type="arabicPeriod"/>
            </a:pPr>
            <a:endParaRPr lang="en-US" sz="19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Охлаждение с дополнительным нагреванием.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5575" y="892829"/>
            <a:ext cx="8988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всего, что было сказано выше, можно понять, что глаза человека и кота достаточно похожи по 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своему строению, а это дает нам основание подбирать для котов подобные ИОЛ. Способ 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изготовления кошачьих будет явно похож на уже существующий.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48747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460"/>
            <a:ext cx="9183563" cy="81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1" descr="Картинки по запросу хрустал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5576" y="980728"/>
            <a:ext cx="70807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064248"/>
              </p:ext>
            </p:extLst>
          </p:nvPr>
        </p:nvGraphicFramePr>
        <p:xfrm>
          <a:off x="295399" y="1317716"/>
          <a:ext cx="8496944" cy="245311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320560"/>
                <a:gridCol w="4176384"/>
              </a:tblGrid>
              <a:tr h="28092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услуги</a:t>
                      </a:r>
                    </a:p>
                  </a:txBody>
                  <a:tcPr marL="17222" marR="17222" marT="17222" marB="172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(рублей)</a:t>
                      </a:r>
                    </a:p>
                  </a:txBody>
                  <a:tcPr marL="17222" marR="17222" marT="17222" marB="17222" anchor="ctr"/>
                </a:tc>
              </a:tr>
              <a:tr h="5430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Линза и/о '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Acrysof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' IQ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Alcon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(США) c комплектом</a:t>
                      </a:r>
                    </a:p>
                  </a:txBody>
                  <a:tcPr marL="8611" marR="8611" marT="8611" marB="86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22 500</a:t>
                      </a:r>
                    </a:p>
                  </a:txBody>
                  <a:tcPr marL="8611" marR="8611" marT="8611" marB="8611" anchor="ctr"/>
                </a:tc>
              </a:tr>
              <a:tr h="5430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Линза и/о '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Acrysof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'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ReSTOR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Alcon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(США) с комплектом</a:t>
                      </a:r>
                    </a:p>
                  </a:txBody>
                  <a:tcPr marL="8611" marR="8611" marT="8611" marB="86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51 000</a:t>
                      </a:r>
                    </a:p>
                  </a:txBody>
                  <a:tcPr marL="8611" marR="8611" marT="8611" marB="8611" anchor="ctr"/>
                </a:tc>
              </a:tr>
              <a:tr h="5430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Линза и/о ZEISS АT LISA 809 M (Германия) c комплектом</a:t>
                      </a:r>
                    </a:p>
                  </a:txBody>
                  <a:tcPr marL="8611" marR="8611" marT="8611" marB="86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51 000</a:t>
                      </a:r>
                    </a:p>
                  </a:txBody>
                  <a:tcPr marL="8611" marR="8611" marT="8611" marB="8611" anchor="ctr"/>
                </a:tc>
              </a:tr>
              <a:tr h="543047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Линза и/о ZEISS AT LISA tri 839 MP (Германия) c комплектом</a:t>
                      </a:r>
                    </a:p>
                  </a:txBody>
                  <a:tcPr marL="8611" marR="8611" marT="8611" marB="86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66 500</a:t>
                      </a:r>
                    </a:p>
                  </a:txBody>
                  <a:tcPr marL="8611" marR="8611" marT="8611" marB="8611" anchor="ctr"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56" b="31944"/>
          <a:stretch/>
        </p:blipFill>
        <p:spPr>
          <a:xfrm>
            <a:off x="460375" y="-80317"/>
            <a:ext cx="9143999" cy="10287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88528" y="948383"/>
            <a:ext cx="3553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названных выше ИОЛ: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5811" y="3933056"/>
            <a:ext cx="58283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же будет стоимость хрусталика для кошачьего глаза? </a:t>
            </a:r>
          </a:p>
          <a:p>
            <a:pPr marL="285750" indent="-285750">
              <a:buBlip>
                <a:blip r:embed="rId4"/>
              </a:buBlip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Вероятно, в несколько раз выше. Это связано с особенностью формы глаза кота – все-таки по форме линзу придется делать особенной, только на заказ. </a:t>
            </a:r>
          </a:p>
          <a:p>
            <a:pPr marL="285750" indent="-285750">
              <a:buBlip>
                <a:blip r:embed="rId4"/>
              </a:buBlip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дороже может обойтись работа хирурга, не стоит забывать, что замена хрусталика – одна из самых сложных операций в микрохирургии, а что уж говорить о животных!</a:t>
            </a:r>
            <a:endParaRPr lang="ru-RU" dirty="0"/>
          </a:p>
        </p:txBody>
      </p:sp>
      <p:pic>
        <p:nvPicPr>
          <p:cNvPr id="1024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0"/>
          <a:stretch/>
        </p:blipFill>
        <p:spPr bwMode="auto">
          <a:xfrm>
            <a:off x="6082393" y="4326786"/>
            <a:ext cx="2754738" cy="1910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259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753</Words>
  <Application>Microsoft Office PowerPoint</Application>
  <PresentationFormat>Экран (4:3)</PresentationFormat>
  <Paragraphs>67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</dc:creator>
  <cp:lastModifiedBy>Евгения</cp:lastModifiedBy>
  <cp:revision>25</cp:revision>
  <dcterms:created xsi:type="dcterms:W3CDTF">2017-12-03T11:06:53Z</dcterms:created>
  <dcterms:modified xsi:type="dcterms:W3CDTF">2017-12-03T14:41:39Z</dcterms:modified>
</cp:coreProperties>
</file>