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p:sldMasterIdLst>
    <p:sldMasterId id="2147483753" r:id="rId1"/>
  </p:sldMasterIdLst>
  <p:notesMasterIdLst>
    <p:notesMasterId r:id="rId34"/>
  </p:notesMasterIdLst>
  <p:handoutMasterIdLst>
    <p:handoutMasterId r:id="rId35"/>
  </p:handoutMasterIdLst>
  <p:sldIdLst>
    <p:sldId id="527" r:id="rId2"/>
    <p:sldId id="464" r:id="rId3"/>
    <p:sldId id="496" r:id="rId4"/>
    <p:sldId id="497" r:id="rId5"/>
    <p:sldId id="498" r:id="rId6"/>
    <p:sldId id="500" r:id="rId7"/>
    <p:sldId id="499" r:id="rId8"/>
    <p:sldId id="501" r:id="rId9"/>
    <p:sldId id="503" r:id="rId10"/>
    <p:sldId id="504" r:id="rId11"/>
    <p:sldId id="505" r:id="rId12"/>
    <p:sldId id="507" r:id="rId13"/>
    <p:sldId id="508" r:id="rId14"/>
    <p:sldId id="509" r:id="rId15"/>
    <p:sldId id="510" r:id="rId16"/>
    <p:sldId id="511" r:id="rId17"/>
    <p:sldId id="512" r:id="rId18"/>
    <p:sldId id="513" r:id="rId19"/>
    <p:sldId id="514" r:id="rId20"/>
    <p:sldId id="515" r:id="rId21"/>
    <p:sldId id="516" r:id="rId22"/>
    <p:sldId id="517" r:id="rId23"/>
    <p:sldId id="518" r:id="rId24"/>
    <p:sldId id="519" r:id="rId25"/>
    <p:sldId id="520" r:id="rId26"/>
    <p:sldId id="521" r:id="rId27"/>
    <p:sldId id="522" r:id="rId28"/>
    <p:sldId id="524" r:id="rId29"/>
    <p:sldId id="526" r:id="rId30"/>
    <p:sldId id="523" r:id="rId31"/>
    <p:sldId id="525" r:id="rId32"/>
    <p:sldId id="528" r:id="rId33"/>
  </p:sldIdLst>
  <p:sldSz cx="9144000" cy="6858000" type="screen4x3"/>
  <p:notesSz cx="6718300" cy="9855200"/>
  <p:defaultTextStyle>
    <a:defPPr>
      <a:defRPr lang="ru-RU"/>
    </a:defPPr>
    <a:lvl1pPr algn="l" rtl="0" fontAlgn="base">
      <a:spcBef>
        <a:spcPct val="0"/>
      </a:spcBef>
      <a:spcAft>
        <a:spcPct val="0"/>
      </a:spcAft>
      <a:defRPr sz="1600" kern="1200">
        <a:solidFill>
          <a:srgbClr val="002D87"/>
        </a:solidFill>
        <a:latin typeface="Arial" charset="0"/>
        <a:ea typeface="+mn-ea"/>
        <a:cs typeface="Arial" charset="0"/>
      </a:defRPr>
    </a:lvl1pPr>
    <a:lvl2pPr marL="457200" algn="l" rtl="0" fontAlgn="base">
      <a:spcBef>
        <a:spcPct val="0"/>
      </a:spcBef>
      <a:spcAft>
        <a:spcPct val="0"/>
      </a:spcAft>
      <a:defRPr sz="1600" kern="1200">
        <a:solidFill>
          <a:srgbClr val="002D87"/>
        </a:solidFill>
        <a:latin typeface="Arial" charset="0"/>
        <a:ea typeface="+mn-ea"/>
        <a:cs typeface="Arial" charset="0"/>
      </a:defRPr>
    </a:lvl2pPr>
    <a:lvl3pPr marL="914400" algn="l" rtl="0" fontAlgn="base">
      <a:spcBef>
        <a:spcPct val="0"/>
      </a:spcBef>
      <a:spcAft>
        <a:spcPct val="0"/>
      </a:spcAft>
      <a:defRPr sz="1600" kern="1200">
        <a:solidFill>
          <a:srgbClr val="002D87"/>
        </a:solidFill>
        <a:latin typeface="Arial" charset="0"/>
        <a:ea typeface="+mn-ea"/>
        <a:cs typeface="Arial" charset="0"/>
      </a:defRPr>
    </a:lvl3pPr>
    <a:lvl4pPr marL="1371600" algn="l" rtl="0" fontAlgn="base">
      <a:spcBef>
        <a:spcPct val="0"/>
      </a:spcBef>
      <a:spcAft>
        <a:spcPct val="0"/>
      </a:spcAft>
      <a:defRPr sz="1600" kern="1200">
        <a:solidFill>
          <a:srgbClr val="002D87"/>
        </a:solidFill>
        <a:latin typeface="Arial" charset="0"/>
        <a:ea typeface="+mn-ea"/>
        <a:cs typeface="Arial" charset="0"/>
      </a:defRPr>
    </a:lvl4pPr>
    <a:lvl5pPr marL="1828800" algn="l" rtl="0" fontAlgn="base">
      <a:spcBef>
        <a:spcPct val="0"/>
      </a:spcBef>
      <a:spcAft>
        <a:spcPct val="0"/>
      </a:spcAft>
      <a:defRPr sz="1600" kern="1200">
        <a:solidFill>
          <a:srgbClr val="002D87"/>
        </a:solidFill>
        <a:latin typeface="Arial" charset="0"/>
        <a:ea typeface="+mn-ea"/>
        <a:cs typeface="Arial" charset="0"/>
      </a:defRPr>
    </a:lvl5pPr>
    <a:lvl6pPr marL="2286000" algn="l" defTabSz="914400" rtl="0" eaLnBrk="1" latinLnBrk="0" hangingPunct="1">
      <a:defRPr sz="1600" kern="1200">
        <a:solidFill>
          <a:srgbClr val="002D87"/>
        </a:solidFill>
        <a:latin typeface="Arial" charset="0"/>
        <a:ea typeface="+mn-ea"/>
        <a:cs typeface="Arial" charset="0"/>
      </a:defRPr>
    </a:lvl6pPr>
    <a:lvl7pPr marL="2743200" algn="l" defTabSz="914400" rtl="0" eaLnBrk="1" latinLnBrk="0" hangingPunct="1">
      <a:defRPr sz="1600" kern="1200">
        <a:solidFill>
          <a:srgbClr val="002D87"/>
        </a:solidFill>
        <a:latin typeface="Arial" charset="0"/>
        <a:ea typeface="+mn-ea"/>
        <a:cs typeface="Arial" charset="0"/>
      </a:defRPr>
    </a:lvl7pPr>
    <a:lvl8pPr marL="3200400" algn="l" defTabSz="914400" rtl="0" eaLnBrk="1" latinLnBrk="0" hangingPunct="1">
      <a:defRPr sz="1600" kern="1200">
        <a:solidFill>
          <a:srgbClr val="002D87"/>
        </a:solidFill>
        <a:latin typeface="Arial" charset="0"/>
        <a:ea typeface="+mn-ea"/>
        <a:cs typeface="Arial" charset="0"/>
      </a:defRPr>
    </a:lvl8pPr>
    <a:lvl9pPr marL="3657600" algn="l" defTabSz="914400" rtl="0" eaLnBrk="1" latinLnBrk="0" hangingPunct="1">
      <a:defRPr sz="1600" kern="1200">
        <a:solidFill>
          <a:srgbClr val="002D87"/>
        </a:solidFill>
        <a:latin typeface="Arial" charset="0"/>
        <a:ea typeface="+mn-ea"/>
        <a:cs typeface="Arial" charset="0"/>
      </a:defRPr>
    </a:lvl9pPr>
  </p:defaultTextStyle>
  <p:extLst>
    <p:ext uri="{EFAFB233-063F-42B5-8137-9DF3F51BA10A}">
      <p15:sldGuideLst xmlns:p15="http://schemas.microsoft.com/office/powerpoint/2012/main">
        <p15:guide id="1" orient="horz" pos="663">
          <p15:clr>
            <a:srgbClr val="A4A3A4"/>
          </p15:clr>
        </p15:guide>
        <p15:guide id="2" pos="204">
          <p15:clr>
            <a:srgbClr val="A4A3A4"/>
          </p15:clr>
        </p15:guide>
        <p15:guide id="3" pos="657">
          <p15:clr>
            <a:srgbClr val="A4A3A4"/>
          </p15:clr>
        </p15:guide>
        <p15:guide id="4" pos="5602">
          <p15:clr>
            <a:srgbClr val="A4A3A4"/>
          </p15:clr>
        </p15:guide>
      </p15:sldGuideLst>
    </p:ext>
    <p:ext uri="{2D200454-40CA-4A62-9FC3-DE9A4176ACB9}">
      <p15:notesGuideLst xmlns:p15="http://schemas.microsoft.com/office/powerpoint/2012/main">
        <p15:guide id="1" orient="horz" pos="3104">
          <p15:clr>
            <a:srgbClr val="A4A3A4"/>
          </p15:clr>
        </p15:guide>
        <p15:guide id="2" pos="2117">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Автор"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DA598"/>
    <a:srgbClr val="003D78"/>
    <a:srgbClr val="E3EFF0"/>
    <a:srgbClr val="70BDBE"/>
    <a:srgbClr val="1D9C9F"/>
    <a:srgbClr val="70AF9E"/>
    <a:srgbClr val="091858"/>
    <a:srgbClr val="A52F0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Средний стиль 2 - акцент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FD0F851-EC5A-4D38-B0AD-8093EC10F338}" styleName="Светлый стиль 1 - акцент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BDBED569-4797-4DF1-A0F4-6AAB3CD982D8}" styleName="Светлый стиль 3 - акцент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2D5ABB26-0587-4C30-8999-92F81FD0307C}" styleName="Нет стиля, нет сетки">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049" autoAdjust="0"/>
    <p:restoredTop sz="99007" autoAdjust="0"/>
  </p:normalViewPr>
  <p:slideViewPr>
    <p:cSldViewPr>
      <p:cViewPr varScale="1">
        <p:scale>
          <a:sx n="108" d="100"/>
          <a:sy n="108" d="100"/>
        </p:scale>
        <p:origin x="1854" y="108"/>
      </p:cViewPr>
      <p:guideLst>
        <p:guide orient="horz" pos="663"/>
        <p:guide pos="204"/>
        <p:guide pos="657"/>
        <p:guide pos="5602"/>
      </p:guideLst>
    </p:cSldViewPr>
  </p:slideViewPr>
  <p:outlineViewPr>
    <p:cViewPr>
      <p:scale>
        <a:sx n="25" d="100"/>
        <a:sy n="25" d="100"/>
      </p:scale>
      <p:origin x="0" y="0"/>
    </p:cViewPr>
    <p:sldLst>
      <p:sld r:id="rId1" collapse="1"/>
    </p:sldLst>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62" d="100"/>
          <a:sy n="62" d="100"/>
        </p:scale>
        <p:origin x="-2778" y="-96"/>
      </p:cViewPr>
      <p:guideLst>
        <p:guide orient="horz" pos="3104"/>
        <p:guide pos="2117"/>
      </p:guideLst>
    </p:cSldViewPr>
  </p:notesViewPr>
  <p:gridSpacing cx="72010" cy="7201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handoutMaster" Target="handoutMasters/handoutMaster1.xml"/><Relationship Id="rId8" Type="http://schemas.openxmlformats.org/officeDocument/2006/relationships/slide" Target="slides/slide7.xml"/><Relationship Id="rId3" Type="http://schemas.openxmlformats.org/officeDocument/2006/relationships/slide" Target="slides/slide2.xml"/></Relationships>
</file>

<file path=ppt/_rels/viewProps.xml.rels><?xml version="1.0" encoding="UTF-8" standalone="yes"?>
<Relationships xmlns="http://schemas.openxmlformats.org/package/2006/relationships"><Relationship Id="rId1"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0658" name="Rectangle 1026"/>
          <p:cNvSpPr>
            <a:spLocks noGrp="1" noChangeArrowheads="1"/>
          </p:cNvSpPr>
          <p:nvPr>
            <p:ph type="hdr" sz="quarter"/>
          </p:nvPr>
        </p:nvSpPr>
        <p:spPr bwMode="auto">
          <a:xfrm>
            <a:off x="0" y="0"/>
            <a:ext cx="2911475" cy="493713"/>
          </a:xfrm>
          <a:prstGeom prst="rect">
            <a:avLst/>
          </a:prstGeom>
          <a:noFill/>
          <a:ln w="9525">
            <a:noFill/>
            <a:miter lim="800000"/>
            <a:headEnd/>
            <a:tailEnd/>
          </a:ln>
          <a:effectLst/>
        </p:spPr>
        <p:txBody>
          <a:bodyPr vert="horz" wrap="square" lIns="92461" tIns="46231" rIns="92461" bIns="46231" numCol="1" anchor="t" anchorCtr="0" compatLnSpc="1">
            <a:prstTxWarp prst="textNoShape">
              <a:avLst/>
            </a:prstTxWarp>
          </a:bodyPr>
          <a:lstStyle>
            <a:lvl1pPr defTabSz="924272">
              <a:lnSpc>
                <a:spcPct val="140000"/>
              </a:lnSpc>
              <a:defRPr sz="1200" b="1">
                <a:solidFill>
                  <a:schemeClr val="bg1"/>
                </a:solidFill>
                <a:latin typeface="Arial" charset="0"/>
                <a:cs typeface="+mn-cs"/>
              </a:defRPr>
            </a:lvl1pPr>
          </a:lstStyle>
          <a:p>
            <a:pPr>
              <a:defRPr/>
            </a:pPr>
            <a:endParaRPr lang="ru-RU"/>
          </a:p>
        </p:txBody>
      </p:sp>
      <p:sp>
        <p:nvSpPr>
          <p:cNvPr id="70659" name="Rectangle 1027"/>
          <p:cNvSpPr>
            <a:spLocks noGrp="1" noChangeArrowheads="1"/>
          </p:cNvSpPr>
          <p:nvPr>
            <p:ph type="dt" sz="quarter" idx="1"/>
          </p:nvPr>
        </p:nvSpPr>
        <p:spPr bwMode="auto">
          <a:xfrm>
            <a:off x="3806825" y="0"/>
            <a:ext cx="2911475" cy="493713"/>
          </a:xfrm>
          <a:prstGeom prst="rect">
            <a:avLst/>
          </a:prstGeom>
          <a:noFill/>
          <a:ln w="9525">
            <a:noFill/>
            <a:miter lim="800000"/>
            <a:headEnd/>
            <a:tailEnd/>
          </a:ln>
          <a:effectLst/>
        </p:spPr>
        <p:txBody>
          <a:bodyPr vert="horz" wrap="square" lIns="92461" tIns="46231" rIns="92461" bIns="46231" numCol="1" anchor="t" anchorCtr="0" compatLnSpc="1">
            <a:prstTxWarp prst="textNoShape">
              <a:avLst/>
            </a:prstTxWarp>
          </a:bodyPr>
          <a:lstStyle>
            <a:lvl1pPr algn="r" defTabSz="924272">
              <a:lnSpc>
                <a:spcPct val="140000"/>
              </a:lnSpc>
              <a:defRPr sz="1200" b="1">
                <a:solidFill>
                  <a:schemeClr val="bg1"/>
                </a:solidFill>
                <a:latin typeface="Arial" charset="0"/>
                <a:cs typeface="+mn-cs"/>
              </a:defRPr>
            </a:lvl1pPr>
          </a:lstStyle>
          <a:p>
            <a:pPr>
              <a:defRPr/>
            </a:pPr>
            <a:endParaRPr lang="ru-RU"/>
          </a:p>
        </p:txBody>
      </p:sp>
      <p:sp>
        <p:nvSpPr>
          <p:cNvPr id="70660" name="Rectangle 1028"/>
          <p:cNvSpPr>
            <a:spLocks noGrp="1" noChangeArrowheads="1"/>
          </p:cNvSpPr>
          <p:nvPr>
            <p:ph type="ftr" sz="quarter" idx="2"/>
          </p:nvPr>
        </p:nvSpPr>
        <p:spPr bwMode="auto">
          <a:xfrm>
            <a:off x="0" y="9361488"/>
            <a:ext cx="2911475" cy="493712"/>
          </a:xfrm>
          <a:prstGeom prst="rect">
            <a:avLst/>
          </a:prstGeom>
          <a:noFill/>
          <a:ln w="9525">
            <a:noFill/>
            <a:miter lim="800000"/>
            <a:headEnd/>
            <a:tailEnd/>
          </a:ln>
          <a:effectLst/>
        </p:spPr>
        <p:txBody>
          <a:bodyPr vert="horz" wrap="square" lIns="92461" tIns="46231" rIns="92461" bIns="46231" numCol="1" anchor="b" anchorCtr="0" compatLnSpc="1">
            <a:prstTxWarp prst="textNoShape">
              <a:avLst/>
            </a:prstTxWarp>
          </a:bodyPr>
          <a:lstStyle>
            <a:lvl1pPr defTabSz="924272">
              <a:lnSpc>
                <a:spcPct val="140000"/>
              </a:lnSpc>
              <a:defRPr sz="1200" b="1">
                <a:solidFill>
                  <a:schemeClr val="bg1"/>
                </a:solidFill>
                <a:latin typeface="Arial" charset="0"/>
                <a:cs typeface="+mn-cs"/>
              </a:defRPr>
            </a:lvl1pPr>
          </a:lstStyle>
          <a:p>
            <a:pPr>
              <a:defRPr/>
            </a:pPr>
            <a:endParaRPr lang="ru-RU"/>
          </a:p>
        </p:txBody>
      </p:sp>
      <p:sp>
        <p:nvSpPr>
          <p:cNvPr id="70661" name="Rectangle 1029"/>
          <p:cNvSpPr>
            <a:spLocks noGrp="1" noChangeArrowheads="1"/>
          </p:cNvSpPr>
          <p:nvPr>
            <p:ph type="sldNum" sz="quarter" idx="3"/>
          </p:nvPr>
        </p:nvSpPr>
        <p:spPr bwMode="auto">
          <a:xfrm>
            <a:off x="3806825" y="9361488"/>
            <a:ext cx="2911475" cy="493712"/>
          </a:xfrm>
          <a:prstGeom prst="rect">
            <a:avLst/>
          </a:prstGeom>
          <a:noFill/>
          <a:ln w="9525">
            <a:noFill/>
            <a:miter lim="800000"/>
            <a:headEnd/>
            <a:tailEnd/>
          </a:ln>
          <a:effectLst/>
        </p:spPr>
        <p:txBody>
          <a:bodyPr vert="horz" wrap="square" lIns="92461" tIns="46231" rIns="92461" bIns="46231" numCol="1" anchor="b" anchorCtr="0" compatLnSpc="1">
            <a:prstTxWarp prst="textNoShape">
              <a:avLst/>
            </a:prstTxWarp>
          </a:bodyPr>
          <a:lstStyle>
            <a:lvl1pPr algn="r" defTabSz="924272">
              <a:lnSpc>
                <a:spcPct val="140000"/>
              </a:lnSpc>
              <a:defRPr sz="1200" b="1">
                <a:solidFill>
                  <a:schemeClr val="bg1"/>
                </a:solidFill>
                <a:latin typeface="Arial" charset="0"/>
                <a:cs typeface="+mn-cs"/>
              </a:defRPr>
            </a:lvl1pPr>
          </a:lstStyle>
          <a:p>
            <a:pPr>
              <a:defRPr/>
            </a:pPr>
            <a:fld id="{75017524-6D9B-4BF9-8866-63513B9972A8}" type="slidenum">
              <a:rPr lang="ru-RU"/>
              <a:pPr>
                <a:defRPr/>
              </a:pPr>
              <a:t>‹#›</a:t>
            </a:fld>
            <a:endParaRPr lang="ru-RU" dirty="0"/>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698" name="Rectangle 1026"/>
          <p:cNvSpPr>
            <a:spLocks noGrp="1" noChangeArrowheads="1"/>
          </p:cNvSpPr>
          <p:nvPr>
            <p:ph type="hdr" sz="quarter"/>
          </p:nvPr>
        </p:nvSpPr>
        <p:spPr bwMode="auto">
          <a:xfrm>
            <a:off x="0" y="0"/>
            <a:ext cx="2911475" cy="493713"/>
          </a:xfrm>
          <a:prstGeom prst="rect">
            <a:avLst/>
          </a:prstGeom>
          <a:noFill/>
          <a:ln w="9525">
            <a:noFill/>
            <a:miter lim="800000"/>
            <a:headEnd/>
            <a:tailEnd/>
          </a:ln>
          <a:effectLst/>
        </p:spPr>
        <p:txBody>
          <a:bodyPr vert="horz" wrap="square" lIns="92461" tIns="46231" rIns="92461" bIns="46231" numCol="1" anchor="t" anchorCtr="0" compatLnSpc="1">
            <a:prstTxWarp prst="textNoShape">
              <a:avLst/>
            </a:prstTxWarp>
          </a:bodyPr>
          <a:lstStyle>
            <a:lvl1pPr defTabSz="924272">
              <a:defRPr sz="1200">
                <a:solidFill>
                  <a:schemeClr val="tx1"/>
                </a:solidFill>
                <a:latin typeface="Arial" charset="0"/>
                <a:cs typeface="+mn-cs"/>
              </a:defRPr>
            </a:lvl1pPr>
          </a:lstStyle>
          <a:p>
            <a:pPr>
              <a:defRPr/>
            </a:pPr>
            <a:endParaRPr lang="ru-RU"/>
          </a:p>
        </p:txBody>
      </p:sp>
      <p:sp>
        <p:nvSpPr>
          <p:cNvPr id="29699" name="Rectangle 1027"/>
          <p:cNvSpPr>
            <a:spLocks noGrp="1" noChangeArrowheads="1"/>
          </p:cNvSpPr>
          <p:nvPr>
            <p:ph type="dt" idx="1"/>
          </p:nvPr>
        </p:nvSpPr>
        <p:spPr bwMode="auto">
          <a:xfrm>
            <a:off x="3805238" y="0"/>
            <a:ext cx="2911475" cy="493713"/>
          </a:xfrm>
          <a:prstGeom prst="rect">
            <a:avLst/>
          </a:prstGeom>
          <a:noFill/>
          <a:ln w="9525">
            <a:noFill/>
            <a:miter lim="800000"/>
            <a:headEnd/>
            <a:tailEnd/>
          </a:ln>
          <a:effectLst/>
        </p:spPr>
        <p:txBody>
          <a:bodyPr vert="horz" wrap="square" lIns="92461" tIns="46231" rIns="92461" bIns="46231" numCol="1" anchor="t" anchorCtr="0" compatLnSpc="1">
            <a:prstTxWarp prst="textNoShape">
              <a:avLst/>
            </a:prstTxWarp>
          </a:bodyPr>
          <a:lstStyle>
            <a:lvl1pPr algn="r" defTabSz="924272">
              <a:defRPr sz="1200">
                <a:solidFill>
                  <a:schemeClr val="tx1"/>
                </a:solidFill>
                <a:latin typeface="Arial" charset="0"/>
                <a:cs typeface="+mn-cs"/>
              </a:defRPr>
            </a:lvl1pPr>
          </a:lstStyle>
          <a:p>
            <a:pPr>
              <a:defRPr/>
            </a:pPr>
            <a:endParaRPr lang="ru-RU"/>
          </a:p>
        </p:txBody>
      </p:sp>
      <p:sp>
        <p:nvSpPr>
          <p:cNvPr id="10244" name="Rectangle 1028"/>
          <p:cNvSpPr>
            <a:spLocks noGrp="1" noRot="1" noChangeAspect="1" noChangeArrowheads="1" noTextEdit="1"/>
          </p:cNvSpPr>
          <p:nvPr>
            <p:ph type="sldImg" idx="2"/>
          </p:nvPr>
        </p:nvSpPr>
        <p:spPr bwMode="auto">
          <a:xfrm>
            <a:off x="896938" y="739775"/>
            <a:ext cx="4924425" cy="3694113"/>
          </a:xfrm>
          <a:prstGeom prst="rect">
            <a:avLst/>
          </a:prstGeom>
          <a:noFill/>
          <a:ln w="9525">
            <a:solidFill>
              <a:srgbClr val="000000"/>
            </a:solidFill>
            <a:miter lim="800000"/>
            <a:headEnd/>
            <a:tailEnd/>
          </a:ln>
        </p:spPr>
      </p:sp>
      <p:sp>
        <p:nvSpPr>
          <p:cNvPr id="29701" name="Rectangle 1029"/>
          <p:cNvSpPr>
            <a:spLocks noGrp="1" noChangeArrowheads="1"/>
          </p:cNvSpPr>
          <p:nvPr>
            <p:ph type="body" sz="quarter" idx="3"/>
          </p:nvPr>
        </p:nvSpPr>
        <p:spPr bwMode="auto">
          <a:xfrm>
            <a:off x="671513" y="4681538"/>
            <a:ext cx="5375275" cy="4435475"/>
          </a:xfrm>
          <a:prstGeom prst="rect">
            <a:avLst/>
          </a:prstGeom>
          <a:noFill/>
          <a:ln w="9525">
            <a:noFill/>
            <a:miter lim="800000"/>
            <a:headEnd/>
            <a:tailEnd/>
          </a:ln>
          <a:effectLst/>
        </p:spPr>
        <p:txBody>
          <a:bodyPr vert="horz" wrap="square" lIns="92461" tIns="46231" rIns="92461" bIns="46231" numCol="1" anchor="t" anchorCtr="0" compatLnSpc="1">
            <a:prstTxWarp prst="textNoShape">
              <a:avLst/>
            </a:prstTxWarp>
          </a:bodyPr>
          <a:lstStyle/>
          <a:p>
            <a:pPr lvl="0"/>
            <a:r>
              <a:rPr lang="ru-RU" noProof="0" smtClean="0"/>
              <a:t>Образец текста</a:t>
            </a:r>
          </a:p>
          <a:p>
            <a:pPr lvl="1"/>
            <a:r>
              <a:rPr lang="ru-RU" noProof="0" smtClean="0"/>
              <a:t>Второй уровень</a:t>
            </a:r>
          </a:p>
          <a:p>
            <a:pPr lvl="2"/>
            <a:r>
              <a:rPr lang="ru-RU" noProof="0" smtClean="0"/>
              <a:t>Третий уровень</a:t>
            </a:r>
          </a:p>
          <a:p>
            <a:pPr lvl="3"/>
            <a:r>
              <a:rPr lang="ru-RU" noProof="0" smtClean="0"/>
              <a:t>Четвертый уровень</a:t>
            </a:r>
          </a:p>
          <a:p>
            <a:pPr lvl="4"/>
            <a:r>
              <a:rPr lang="ru-RU" noProof="0" smtClean="0"/>
              <a:t>Пятый уровень</a:t>
            </a:r>
          </a:p>
        </p:txBody>
      </p:sp>
      <p:sp>
        <p:nvSpPr>
          <p:cNvPr id="29702" name="Rectangle 1030"/>
          <p:cNvSpPr>
            <a:spLocks noGrp="1" noChangeArrowheads="1"/>
          </p:cNvSpPr>
          <p:nvPr>
            <p:ph type="ftr" sz="quarter" idx="4"/>
          </p:nvPr>
        </p:nvSpPr>
        <p:spPr bwMode="auto">
          <a:xfrm>
            <a:off x="0" y="9359900"/>
            <a:ext cx="2911475" cy="493713"/>
          </a:xfrm>
          <a:prstGeom prst="rect">
            <a:avLst/>
          </a:prstGeom>
          <a:noFill/>
          <a:ln w="9525">
            <a:noFill/>
            <a:miter lim="800000"/>
            <a:headEnd/>
            <a:tailEnd/>
          </a:ln>
          <a:effectLst/>
        </p:spPr>
        <p:txBody>
          <a:bodyPr vert="horz" wrap="square" lIns="92461" tIns="46231" rIns="92461" bIns="46231" numCol="1" anchor="b" anchorCtr="0" compatLnSpc="1">
            <a:prstTxWarp prst="textNoShape">
              <a:avLst/>
            </a:prstTxWarp>
          </a:bodyPr>
          <a:lstStyle>
            <a:lvl1pPr defTabSz="924272">
              <a:defRPr sz="1200">
                <a:solidFill>
                  <a:schemeClr val="tx1"/>
                </a:solidFill>
                <a:latin typeface="Arial" charset="0"/>
                <a:cs typeface="+mn-cs"/>
              </a:defRPr>
            </a:lvl1pPr>
          </a:lstStyle>
          <a:p>
            <a:pPr>
              <a:defRPr/>
            </a:pPr>
            <a:endParaRPr lang="ru-RU"/>
          </a:p>
        </p:txBody>
      </p:sp>
      <p:sp>
        <p:nvSpPr>
          <p:cNvPr id="29703" name="Rectangle 1031"/>
          <p:cNvSpPr>
            <a:spLocks noGrp="1" noChangeArrowheads="1"/>
          </p:cNvSpPr>
          <p:nvPr>
            <p:ph type="sldNum" sz="quarter" idx="5"/>
          </p:nvPr>
        </p:nvSpPr>
        <p:spPr bwMode="auto">
          <a:xfrm>
            <a:off x="3805238" y="9359900"/>
            <a:ext cx="2911475" cy="493713"/>
          </a:xfrm>
          <a:prstGeom prst="rect">
            <a:avLst/>
          </a:prstGeom>
          <a:noFill/>
          <a:ln w="9525">
            <a:noFill/>
            <a:miter lim="800000"/>
            <a:headEnd/>
            <a:tailEnd/>
          </a:ln>
          <a:effectLst/>
        </p:spPr>
        <p:txBody>
          <a:bodyPr vert="horz" wrap="square" lIns="92461" tIns="46231" rIns="92461" bIns="46231" numCol="1" anchor="b" anchorCtr="0" compatLnSpc="1">
            <a:prstTxWarp prst="textNoShape">
              <a:avLst/>
            </a:prstTxWarp>
          </a:bodyPr>
          <a:lstStyle>
            <a:lvl1pPr algn="r" defTabSz="924272">
              <a:defRPr sz="1200">
                <a:solidFill>
                  <a:schemeClr val="tx1"/>
                </a:solidFill>
                <a:latin typeface="Arial" charset="0"/>
                <a:cs typeface="+mn-cs"/>
              </a:defRPr>
            </a:lvl1pPr>
          </a:lstStyle>
          <a:p>
            <a:pPr>
              <a:defRPr/>
            </a:pPr>
            <a:fld id="{F51344CE-70AC-4855-9AAE-3E6808B39ADA}" type="slidenum">
              <a:rPr lang="ru-RU"/>
              <a:pPr>
                <a:defRPr/>
              </a:pPr>
              <a:t>‹#›</a:t>
            </a:fld>
            <a:endParaRPr lang="ru-RU"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Титульный слайд">
    <p:spTree>
      <p:nvGrpSpPr>
        <p:cNvPr id="1" name=""/>
        <p:cNvGrpSpPr/>
        <p:nvPr/>
      </p:nvGrpSpPr>
      <p:grpSpPr>
        <a:xfrm>
          <a:off x="0" y="0"/>
          <a:ext cx="0" cy="0"/>
          <a:chOff x="0" y="0"/>
          <a:chExt cx="0" cy="0"/>
        </a:xfrm>
      </p:grpSpPr>
      <p:sp>
        <p:nvSpPr>
          <p:cNvPr id="321539" name="Rectangle 3"/>
          <p:cNvSpPr>
            <a:spLocks noGrp="1" noChangeArrowheads="1"/>
          </p:cNvSpPr>
          <p:nvPr>
            <p:ph type="ctrTitle"/>
          </p:nvPr>
        </p:nvSpPr>
        <p:spPr>
          <a:xfrm>
            <a:off x="5076056" y="1412776"/>
            <a:ext cx="3744416" cy="4248472"/>
          </a:xfrm>
        </p:spPr>
        <p:txBody>
          <a:bodyPr/>
          <a:lstStyle>
            <a:lvl1pPr algn="ctr">
              <a:defRPr sz="3200">
                <a:solidFill>
                  <a:schemeClr val="tx1">
                    <a:lumMod val="75000"/>
                    <a:lumOff val="25000"/>
                  </a:schemeClr>
                </a:solidFill>
              </a:defRPr>
            </a:lvl1pPr>
          </a:lstStyle>
          <a:p>
            <a:r>
              <a:rPr lang="ru-RU" dirty="0" smtClean="0"/>
              <a:t>Образец заголовка</a:t>
            </a:r>
            <a:endParaRPr lang="ru-RU"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1520" y="116632"/>
            <a:ext cx="6842125" cy="720080"/>
          </a:xfrm>
        </p:spPr>
        <p:txBody>
          <a:bodyPr/>
          <a:lstStyle/>
          <a:p>
            <a:r>
              <a:rPr lang="ru-RU" dirty="0" smtClean="0"/>
              <a:t>Образец заголовка</a:t>
            </a:r>
            <a:endParaRPr lang="ru-RU" dirty="0"/>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6"/>
          <p:cNvSpPr>
            <a:spLocks noGrp="1" noChangeArrowheads="1"/>
          </p:cNvSpPr>
          <p:nvPr>
            <p:ph type="ftr" sz="quarter" idx="10"/>
          </p:nvPr>
        </p:nvSpPr>
        <p:spPr/>
        <p:txBody>
          <a:bodyPr/>
          <a:lstStyle>
            <a:lvl1pPr>
              <a:defRPr/>
            </a:lvl1pPr>
          </a:lstStyle>
          <a:p>
            <a:pPr>
              <a:defRPr/>
            </a:pPr>
            <a:endParaRPr lang="ru-RU"/>
          </a:p>
        </p:txBody>
      </p:sp>
      <p:sp>
        <p:nvSpPr>
          <p:cNvPr id="5" name="Rectangle 7"/>
          <p:cNvSpPr>
            <a:spLocks noGrp="1" noChangeArrowheads="1"/>
          </p:cNvSpPr>
          <p:nvPr>
            <p:ph type="sldNum" sz="quarter" idx="11"/>
          </p:nvPr>
        </p:nvSpPr>
        <p:spPr/>
        <p:txBody>
          <a:bodyPr/>
          <a:lstStyle>
            <a:lvl1pPr>
              <a:defRPr sz="2000">
                <a:latin typeface="Calibri" panose="020F0502020204030204" pitchFamily="34" charset="0"/>
              </a:defRPr>
            </a:lvl1pPr>
          </a:lstStyle>
          <a:p>
            <a:pPr>
              <a:defRPr/>
            </a:pPr>
            <a:fld id="{3E2FD03B-DFBF-48F6-BFE8-FB1D85B2936F}" type="slidenum">
              <a:rPr lang="ru-RU"/>
              <a:pPr>
                <a:defRPr/>
              </a:pPr>
              <a:t>‹#›</a:t>
            </a:fld>
            <a:endParaRPr lang="ru-RU" dirty="0"/>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0825" y="115888"/>
            <a:ext cx="6842125" cy="792832"/>
          </a:xfrm>
        </p:spPr>
        <p:txBody>
          <a:bodyPr/>
          <a:lstStyle/>
          <a:p>
            <a:r>
              <a:rPr lang="ru-RU" smtClean="0"/>
              <a:t>Образец заголовка</a:t>
            </a:r>
            <a:endParaRPr lang="ru-RU"/>
          </a:p>
        </p:txBody>
      </p:sp>
      <p:sp>
        <p:nvSpPr>
          <p:cNvPr id="3" name="Содержимое 2"/>
          <p:cNvSpPr>
            <a:spLocks noGrp="1"/>
          </p:cNvSpPr>
          <p:nvPr>
            <p:ph sz="half" idx="1"/>
          </p:nvPr>
        </p:nvSpPr>
        <p:spPr>
          <a:xfrm>
            <a:off x="250826" y="1484313"/>
            <a:ext cx="4244975" cy="46418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1" y="1484313"/>
            <a:ext cx="4244975" cy="46418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6"/>
          <p:cNvSpPr>
            <a:spLocks noGrp="1" noChangeArrowheads="1"/>
          </p:cNvSpPr>
          <p:nvPr>
            <p:ph type="ftr" sz="quarter" idx="10"/>
          </p:nvPr>
        </p:nvSpPr>
        <p:spPr/>
        <p:txBody>
          <a:bodyPr/>
          <a:lstStyle>
            <a:lvl1pPr>
              <a:defRPr/>
            </a:lvl1pPr>
          </a:lstStyle>
          <a:p>
            <a:pPr>
              <a:defRPr/>
            </a:pPr>
            <a:endParaRPr lang="ru-RU"/>
          </a:p>
        </p:txBody>
      </p:sp>
      <p:sp>
        <p:nvSpPr>
          <p:cNvPr id="6" name="Rectangle 7"/>
          <p:cNvSpPr>
            <a:spLocks noGrp="1" noChangeArrowheads="1"/>
          </p:cNvSpPr>
          <p:nvPr>
            <p:ph type="sldNum" sz="quarter" idx="11"/>
          </p:nvPr>
        </p:nvSpPr>
        <p:spPr/>
        <p:txBody>
          <a:bodyPr/>
          <a:lstStyle>
            <a:lvl1pPr>
              <a:defRPr/>
            </a:lvl1pPr>
          </a:lstStyle>
          <a:p>
            <a:pPr>
              <a:defRPr/>
            </a:pPr>
            <a:fld id="{1C043961-264E-4495-A5DB-B77CAB7FFDCC}" type="slidenum">
              <a:rPr lang="ru-RU"/>
              <a:pPr>
                <a:defRPr/>
              </a:pPr>
              <a:t>‹#›</a:t>
            </a:fld>
            <a:endParaRPr lang="ru-RU"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23528" y="188640"/>
            <a:ext cx="8229600" cy="634082"/>
          </a:xfrm>
        </p:spPr>
        <p:txBody>
          <a:bodyPr/>
          <a:lstStyle>
            <a:lvl1pPr>
              <a:defRPr/>
            </a:lvl1pPr>
          </a:lstStyle>
          <a:p>
            <a:r>
              <a:rPr lang="ru-RU" dirty="0" smtClean="0"/>
              <a:t>Образец заголовка</a:t>
            </a:r>
            <a:endParaRPr lang="ru-RU" dirty="0"/>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Rectangle 6"/>
          <p:cNvSpPr>
            <a:spLocks noGrp="1" noChangeArrowheads="1"/>
          </p:cNvSpPr>
          <p:nvPr>
            <p:ph type="ftr" sz="quarter" idx="10"/>
          </p:nvPr>
        </p:nvSpPr>
        <p:spPr/>
        <p:txBody>
          <a:bodyPr/>
          <a:lstStyle>
            <a:lvl1pPr>
              <a:defRPr/>
            </a:lvl1pPr>
          </a:lstStyle>
          <a:p>
            <a:pPr>
              <a:defRPr/>
            </a:pPr>
            <a:endParaRPr lang="ru-RU"/>
          </a:p>
        </p:txBody>
      </p:sp>
      <p:sp>
        <p:nvSpPr>
          <p:cNvPr id="8" name="Rectangle 7"/>
          <p:cNvSpPr>
            <a:spLocks noGrp="1" noChangeArrowheads="1"/>
          </p:cNvSpPr>
          <p:nvPr>
            <p:ph type="sldNum" sz="quarter" idx="11"/>
          </p:nvPr>
        </p:nvSpPr>
        <p:spPr/>
        <p:txBody>
          <a:bodyPr/>
          <a:lstStyle>
            <a:lvl1pPr>
              <a:defRPr/>
            </a:lvl1pPr>
          </a:lstStyle>
          <a:p>
            <a:pPr>
              <a:defRPr/>
            </a:pPr>
            <a:fld id="{32A133A7-F46B-447F-B750-63E981418D73}" type="slidenum">
              <a:rPr lang="ru-RU"/>
              <a:pPr>
                <a:defRPr/>
              </a:pPr>
              <a:t>‹#›</a:t>
            </a:fld>
            <a:endParaRPr lang="ru-RU"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1520" y="188640"/>
            <a:ext cx="6842125" cy="648816"/>
          </a:xfrm>
        </p:spPr>
        <p:txBody>
          <a:bodyPr/>
          <a:lstStyle/>
          <a:p>
            <a:r>
              <a:rPr lang="ru-RU" dirty="0" smtClean="0"/>
              <a:t>Образец заголовка</a:t>
            </a:r>
            <a:endParaRPr lang="ru-RU" dirty="0"/>
          </a:p>
        </p:txBody>
      </p:sp>
      <p:sp>
        <p:nvSpPr>
          <p:cNvPr id="3" name="Rectangle 6"/>
          <p:cNvSpPr>
            <a:spLocks noGrp="1" noChangeArrowheads="1"/>
          </p:cNvSpPr>
          <p:nvPr>
            <p:ph type="ftr" sz="quarter" idx="10"/>
          </p:nvPr>
        </p:nvSpPr>
        <p:spPr/>
        <p:txBody>
          <a:bodyPr/>
          <a:lstStyle>
            <a:lvl1pPr>
              <a:defRPr/>
            </a:lvl1pPr>
          </a:lstStyle>
          <a:p>
            <a:pPr>
              <a:defRPr/>
            </a:pPr>
            <a:endParaRPr lang="ru-RU"/>
          </a:p>
        </p:txBody>
      </p:sp>
      <p:sp>
        <p:nvSpPr>
          <p:cNvPr id="4" name="Rectangle 7"/>
          <p:cNvSpPr>
            <a:spLocks noGrp="1" noChangeArrowheads="1"/>
          </p:cNvSpPr>
          <p:nvPr>
            <p:ph type="sldNum" sz="quarter" idx="11"/>
          </p:nvPr>
        </p:nvSpPr>
        <p:spPr/>
        <p:txBody>
          <a:bodyPr/>
          <a:lstStyle>
            <a:lvl1pPr>
              <a:defRPr/>
            </a:lvl1pPr>
          </a:lstStyle>
          <a:p>
            <a:pPr>
              <a:defRPr/>
            </a:pPr>
            <a:fld id="{8D2D84E8-EDB1-4693-8FD5-79A1B97270E9}" type="slidenum">
              <a:rPr lang="ru-RU"/>
              <a:pPr>
                <a:defRPr/>
              </a:pPr>
              <a:t>‹#›</a:t>
            </a:fld>
            <a:endParaRPr lang="ru-RU"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ru-RU" noProof="0" dirty="0" smtClean="0"/>
              <a:t>Вставка рисунка</a:t>
            </a:r>
            <a:endParaRPr lang="ru-RU" noProof="0" dirty="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6"/>
          <p:cNvSpPr>
            <a:spLocks noGrp="1" noChangeArrowheads="1"/>
          </p:cNvSpPr>
          <p:nvPr>
            <p:ph type="ftr" sz="quarter" idx="10"/>
          </p:nvPr>
        </p:nvSpPr>
        <p:spPr/>
        <p:txBody>
          <a:bodyPr/>
          <a:lstStyle>
            <a:lvl1pPr>
              <a:defRPr/>
            </a:lvl1pPr>
          </a:lstStyle>
          <a:p>
            <a:pPr>
              <a:defRPr/>
            </a:pPr>
            <a:endParaRPr lang="ru-RU"/>
          </a:p>
        </p:txBody>
      </p:sp>
      <p:sp>
        <p:nvSpPr>
          <p:cNvPr id="6" name="Rectangle 7"/>
          <p:cNvSpPr>
            <a:spLocks noGrp="1" noChangeArrowheads="1"/>
          </p:cNvSpPr>
          <p:nvPr>
            <p:ph type="sldNum" sz="quarter" idx="11"/>
          </p:nvPr>
        </p:nvSpPr>
        <p:spPr/>
        <p:txBody>
          <a:bodyPr/>
          <a:lstStyle>
            <a:lvl1pPr>
              <a:defRPr/>
            </a:lvl1pPr>
          </a:lstStyle>
          <a:p>
            <a:pPr>
              <a:defRPr/>
            </a:pPr>
            <a:fld id="{0C7BD9B5-42B4-4F26-B6D4-5ED99E382A6E}" type="slidenum">
              <a:rPr lang="ru-RU"/>
              <a:pPr>
                <a:defRPr/>
              </a:pPr>
              <a:t>‹#›</a:t>
            </a:fld>
            <a:endParaRPr lang="ru-RU"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bl" preserve="1">
  <p:cSld name="Заголовок и таблиц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23528" y="260648"/>
            <a:ext cx="6842125" cy="648816"/>
          </a:xfrm>
        </p:spPr>
        <p:txBody>
          <a:bodyPr/>
          <a:lstStyle/>
          <a:p>
            <a:r>
              <a:rPr lang="ru-RU" smtClean="0"/>
              <a:t>Образец заголовка</a:t>
            </a:r>
            <a:endParaRPr lang="ru-RU"/>
          </a:p>
        </p:txBody>
      </p:sp>
      <p:sp>
        <p:nvSpPr>
          <p:cNvPr id="3" name="Таблица 2"/>
          <p:cNvSpPr>
            <a:spLocks noGrp="1"/>
          </p:cNvSpPr>
          <p:nvPr>
            <p:ph type="tbl" idx="1"/>
          </p:nvPr>
        </p:nvSpPr>
        <p:spPr>
          <a:xfrm>
            <a:off x="250825" y="1484313"/>
            <a:ext cx="8642350" cy="4641850"/>
          </a:xfrm>
        </p:spPr>
        <p:txBody>
          <a:bodyPr/>
          <a:lstStyle/>
          <a:p>
            <a:pPr lvl="0"/>
            <a:r>
              <a:rPr lang="ru-RU" noProof="0" dirty="0" smtClean="0"/>
              <a:t>Вставка таблицы</a:t>
            </a:r>
            <a:endParaRPr lang="ru-RU" noProof="0" dirty="0"/>
          </a:p>
        </p:txBody>
      </p:sp>
      <p:sp>
        <p:nvSpPr>
          <p:cNvPr id="4" name="Rectangle 6"/>
          <p:cNvSpPr>
            <a:spLocks noGrp="1" noChangeArrowheads="1"/>
          </p:cNvSpPr>
          <p:nvPr>
            <p:ph type="ftr" sz="quarter" idx="10"/>
          </p:nvPr>
        </p:nvSpPr>
        <p:spPr/>
        <p:txBody>
          <a:bodyPr/>
          <a:lstStyle>
            <a:lvl1pPr>
              <a:defRPr/>
            </a:lvl1pPr>
          </a:lstStyle>
          <a:p>
            <a:pPr>
              <a:defRPr/>
            </a:pPr>
            <a:endParaRPr lang="ru-RU"/>
          </a:p>
        </p:txBody>
      </p:sp>
      <p:sp>
        <p:nvSpPr>
          <p:cNvPr id="5" name="Rectangle 7"/>
          <p:cNvSpPr>
            <a:spLocks noGrp="1" noChangeArrowheads="1"/>
          </p:cNvSpPr>
          <p:nvPr>
            <p:ph type="sldNum" sz="quarter" idx="11"/>
          </p:nvPr>
        </p:nvSpPr>
        <p:spPr/>
        <p:txBody>
          <a:bodyPr/>
          <a:lstStyle>
            <a:lvl1pPr>
              <a:defRPr/>
            </a:lvl1pPr>
          </a:lstStyle>
          <a:p>
            <a:pPr>
              <a:defRPr/>
            </a:pPr>
            <a:fld id="{6AB32956-DBD8-4407-BB93-89C6C8768B2F}" type="slidenum">
              <a:rPr lang="ru-RU"/>
              <a:pPr>
                <a:defRPr/>
              </a:pPr>
              <a:t>‹#›</a:t>
            </a:fld>
            <a:endParaRPr lang="ru-RU"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2" name="Нижний колонтитул 1"/>
          <p:cNvSpPr>
            <a:spLocks noGrp="1"/>
          </p:cNvSpPr>
          <p:nvPr>
            <p:ph type="ftr" sz="quarter" idx="10"/>
          </p:nvPr>
        </p:nvSpPr>
        <p:spPr/>
        <p:txBody>
          <a:bodyPr/>
          <a:lstStyle>
            <a:lvl1pPr>
              <a:defRPr/>
            </a:lvl1pPr>
          </a:lstStyle>
          <a:p>
            <a:pPr>
              <a:defRPr/>
            </a:pPr>
            <a:endParaRPr lang="ru-RU"/>
          </a:p>
        </p:txBody>
      </p:sp>
      <p:sp>
        <p:nvSpPr>
          <p:cNvPr id="3" name="Номер слайда 2"/>
          <p:cNvSpPr>
            <a:spLocks noGrp="1"/>
          </p:cNvSpPr>
          <p:nvPr>
            <p:ph type="sldNum" sz="quarter" idx="11"/>
          </p:nvPr>
        </p:nvSpPr>
        <p:spPr/>
        <p:txBody>
          <a:bodyPr/>
          <a:lstStyle>
            <a:lvl1pPr>
              <a:defRPr/>
            </a:lvl1pPr>
          </a:lstStyle>
          <a:p>
            <a:pPr>
              <a:defRPr/>
            </a:pPr>
            <a:fld id="{3212EA51-7D90-42A0-A41E-36251E0A81D8}" type="slidenum">
              <a:rPr lang="ru-RU"/>
              <a:pPr>
                <a:defRPr/>
              </a:pPr>
              <a:t>‹#›</a:t>
            </a:fld>
            <a:endParaRPr lang="ru-RU"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png"/><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0">
            <a:lum/>
          </a:blip>
          <a:srcRect/>
          <a:stretch>
            <a:fillRect l="-2000" r="-2000"/>
          </a:stretch>
        </a:blipFill>
        <a:effectLst/>
      </p:bgPr>
    </p:bg>
    <p:spTree>
      <p:nvGrpSpPr>
        <p:cNvPr id="1" name=""/>
        <p:cNvGrpSpPr/>
        <p:nvPr/>
      </p:nvGrpSpPr>
      <p:grpSpPr>
        <a:xfrm>
          <a:off x="0" y="0"/>
          <a:ext cx="0" cy="0"/>
          <a:chOff x="0" y="0"/>
          <a:chExt cx="0" cy="0"/>
        </a:xfrm>
      </p:grpSpPr>
      <p:sp>
        <p:nvSpPr>
          <p:cNvPr id="1026" name="Rectangle 3"/>
          <p:cNvSpPr>
            <a:spLocks noGrp="1" noChangeArrowheads="1"/>
          </p:cNvSpPr>
          <p:nvPr>
            <p:ph type="title"/>
          </p:nvPr>
        </p:nvSpPr>
        <p:spPr bwMode="auto">
          <a:xfrm>
            <a:off x="250825" y="115888"/>
            <a:ext cx="6842125" cy="78898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ru-RU" smtClean="0"/>
              <a:t>Образец заголовка</a:t>
            </a:r>
          </a:p>
        </p:txBody>
      </p:sp>
      <p:sp>
        <p:nvSpPr>
          <p:cNvPr id="1027" name="Rectangle 4"/>
          <p:cNvSpPr>
            <a:spLocks noGrp="1" noChangeArrowheads="1"/>
          </p:cNvSpPr>
          <p:nvPr>
            <p:ph type="body" idx="1"/>
          </p:nvPr>
        </p:nvSpPr>
        <p:spPr bwMode="auto">
          <a:xfrm>
            <a:off x="250825" y="1484313"/>
            <a:ext cx="8642350" cy="46418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p>
        </p:txBody>
      </p:sp>
      <p:sp>
        <p:nvSpPr>
          <p:cNvPr id="375814" name="Rectangle 6"/>
          <p:cNvSpPr>
            <a:spLocks noGrp="1" noChangeArrowheads="1"/>
          </p:cNvSpPr>
          <p:nvPr>
            <p:ph type="ftr" sz="quarter" idx="3"/>
          </p:nvPr>
        </p:nvSpPr>
        <p:spPr bwMode="auto">
          <a:xfrm>
            <a:off x="468313" y="6337300"/>
            <a:ext cx="19431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b="1">
                <a:solidFill>
                  <a:schemeClr val="tx1"/>
                </a:solidFill>
                <a:latin typeface="Arial" charset="0"/>
                <a:cs typeface="+mn-cs"/>
              </a:defRPr>
            </a:lvl1pPr>
          </a:lstStyle>
          <a:p>
            <a:pPr>
              <a:defRPr/>
            </a:pPr>
            <a:endParaRPr lang="ru-RU"/>
          </a:p>
        </p:txBody>
      </p:sp>
      <p:sp>
        <p:nvSpPr>
          <p:cNvPr id="375815" name="Rectangle 7"/>
          <p:cNvSpPr>
            <a:spLocks noGrp="1" noChangeArrowheads="1"/>
          </p:cNvSpPr>
          <p:nvPr>
            <p:ph type="sldNum" sz="quarter" idx="4"/>
          </p:nvPr>
        </p:nvSpPr>
        <p:spPr bwMode="auto">
          <a:xfrm>
            <a:off x="8243888" y="6337300"/>
            <a:ext cx="72072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buFontTx/>
              <a:buNone/>
              <a:defRPr sz="1400" b="1">
                <a:solidFill>
                  <a:srgbClr val="003D78"/>
                </a:solidFill>
                <a:latin typeface="Arial" panose="020B0604020202020204" pitchFamily="34" charset="0"/>
                <a:cs typeface="Arial" panose="020B0604020202020204" pitchFamily="34" charset="0"/>
              </a:defRPr>
            </a:lvl1pPr>
          </a:lstStyle>
          <a:p>
            <a:pPr>
              <a:defRPr/>
            </a:pPr>
            <a:fld id="{80370EEB-E0D2-4803-9462-70568BE6748D}" type="slidenum">
              <a:rPr lang="ru-RU"/>
              <a:pPr>
                <a:defRPr/>
              </a:pPr>
              <a:t>‹#›</a:t>
            </a:fld>
            <a:endParaRPr lang="ru-RU" dirty="0"/>
          </a:p>
        </p:txBody>
      </p:sp>
      <p:pic>
        <p:nvPicPr>
          <p:cNvPr id="1030" name="Picture 2" descr="\\sogaz.ru\S000$\7\Gorobets.Aleksandra\My Documents\My Pictures\Лого\согаз.png"/>
          <p:cNvPicPr>
            <a:picLocks noChangeAspect="1" noChangeArrowheads="1"/>
          </p:cNvPicPr>
          <p:nvPr userDrawn="1"/>
        </p:nvPicPr>
        <p:blipFill>
          <a:blip r:embed="rId11"/>
          <a:srcRect/>
          <a:stretch>
            <a:fillRect/>
          </a:stretch>
        </p:blipFill>
        <p:spPr bwMode="auto">
          <a:xfrm>
            <a:off x="7812088" y="188913"/>
            <a:ext cx="863600" cy="430212"/>
          </a:xfrm>
          <a:prstGeom prst="rect">
            <a:avLst/>
          </a:prstGeom>
          <a:noFill/>
          <a:ln w="9525">
            <a:noFill/>
            <a:miter lim="800000"/>
            <a:headEnd/>
            <a:tailEnd/>
          </a:ln>
        </p:spPr>
      </p:pic>
      <p:sp>
        <p:nvSpPr>
          <p:cNvPr id="7" name="TextBox 6"/>
          <p:cNvSpPr txBox="1"/>
          <p:nvPr userDrawn="1"/>
        </p:nvSpPr>
        <p:spPr>
          <a:xfrm>
            <a:off x="8604250" y="115888"/>
            <a:ext cx="360363" cy="307975"/>
          </a:xfrm>
          <a:prstGeom prst="rect">
            <a:avLst/>
          </a:prstGeom>
          <a:noFill/>
        </p:spPr>
        <p:txBody>
          <a:bodyPr>
            <a:spAutoFit/>
          </a:bodyPr>
          <a:lstStyle/>
          <a:p>
            <a:pPr>
              <a:defRPr/>
            </a:pPr>
            <a:r>
              <a:rPr lang="ru-RU" sz="1400" b="1" dirty="0">
                <a:solidFill>
                  <a:srgbClr val="003D78"/>
                </a:solidFill>
                <a:cs typeface="+mn-cs"/>
              </a:rPr>
              <a:t>®</a:t>
            </a:r>
          </a:p>
        </p:txBody>
      </p:sp>
    </p:spTree>
  </p:cSld>
  <p:clrMap bg1="lt1" tx1="dk1" bg2="lt2" tx2="dk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Lst>
  <p:timing>
    <p:tnLst>
      <p:par>
        <p:cTn id="1" dur="indefinite" restart="never" nodeType="tmRoot"/>
      </p:par>
    </p:tnLst>
  </p:timing>
  <p:hf hdr="0" ftr="0" dt="0"/>
  <p:txStyles>
    <p:titleStyle>
      <a:lvl1pPr algn="l" rtl="0" eaLnBrk="0" fontAlgn="base" hangingPunct="0">
        <a:spcBef>
          <a:spcPct val="0"/>
        </a:spcBef>
        <a:spcAft>
          <a:spcPct val="0"/>
        </a:spcAft>
        <a:defRPr sz="3000" b="1">
          <a:solidFill>
            <a:srgbClr val="376092"/>
          </a:solidFill>
          <a:latin typeface="+mj-lt"/>
          <a:ea typeface="+mj-ea"/>
          <a:cs typeface="+mj-cs"/>
        </a:defRPr>
      </a:lvl1pPr>
      <a:lvl2pPr algn="l" rtl="0" eaLnBrk="0" fontAlgn="base" hangingPunct="0">
        <a:spcBef>
          <a:spcPct val="0"/>
        </a:spcBef>
        <a:spcAft>
          <a:spcPct val="0"/>
        </a:spcAft>
        <a:defRPr sz="3000" b="1">
          <a:solidFill>
            <a:srgbClr val="376092"/>
          </a:solidFill>
          <a:latin typeface="Calibri" pitchFamily="34" charset="0"/>
        </a:defRPr>
      </a:lvl2pPr>
      <a:lvl3pPr algn="l" rtl="0" eaLnBrk="0" fontAlgn="base" hangingPunct="0">
        <a:spcBef>
          <a:spcPct val="0"/>
        </a:spcBef>
        <a:spcAft>
          <a:spcPct val="0"/>
        </a:spcAft>
        <a:defRPr sz="3000" b="1">
          <a:solidFill>
            <a:srgbClr val="376092"/>
          </a:solidFill>
          <a:latin typeface="Calibri" pitchFamily="34" charset="0"/>
        </a:defRPr>
      </a:lvl3pPr>
      <a:lvl4pPr algn="l" rtl="0" eaLnBrk="0" fontAlgn="base" hangingPunct="0">
        <a:spcBef>
          <a:spcPct val="0"/>
        </a:spcBef>
        <a:spcAft>
          <a:spcPct val="0"/>
        </a:spcAft>
        <a:defRPr sz="3000" b="1">
          <a:solidFill>
            <a:srgbClr val="376092"/>
          </a:solidFill>
          <a:latin typeface="Calibri" pitchFamily="34" charset="0"/>
        </a:defRPr>
      </a:lvl4pPr>
      <a:lvl5pPr algn="l" rtl="0" eaLnBrk="0" fontAlgn="base" hangingPunct="0">
        <a:spcBef>
          <a:spcPct val="0"/>
        </a:spcBef>
        <a:spcAft>
          <a:spcPct val="0"/>
        </a:spcAft>
        <a:defRPr sz="3000" b="1">
          <a:solidFill>
            <a:srgbClr val="376092"/>
          </a:solidFill>
          <a:latin typeface="Calibri" pitchFamily="34" charset="0"/>
        </a:defRPr>
      </a:lvl5pPr>
      <a:lvl6pPr marL="457200" algn="l" rtl="0" eaLnBrk="1" fontAlgn="base" hangingPunct="1">
        <a:spcBef>
          <a:spcPct val="0"/>
        </a:spcBef>
        <a:spcAft>
          <a:spcPct val="0"/>
        </a:spcAft>
        <a:defRPr sz="3200" b="1">
          <a:solidFill>
            <a:srgbClr val="000099"/>
          </a:solidFill>
          <a:latin typeface="Arial" charset="0"/>
        </a:defRPr>
      </a:lvl6pPr>
      <a:lvl7pPr marL="914400" algn="l" rtl="0" eaLnBrk="1" fontAlgn="base" hangingPunct="1">
        <a:spcBef>
          <a:spcPct val="0"/>
        </a:spcBef>
        <a:spcAft>
          <a:spcPct val="0"/>
        </a:spcAft>
        <a:defRPr sz="3200" b="1">
          <a:solidFill>
            <a:srgbClr val="000099"/>
          </a:solidFill>
          <a:latin typeface="Arial" charset="0"/>
        </a:defRPr>
      </a:lvl7pPr>
      <a:lvl8pPr marL="1371600" algn="l" rtl="0" eaLnBrk="1" fontAlgn="base" hangingPunct="1">
        <a:spcBef>
          <a:spcPct val="0"/>
        </a:spcBef>
        <a:spcAft>
          <a:spcPct val="0"/>
        </a:spcAft>
        <a:defRPr sz="3200" b="1">
          <a:solidFill>
            <a:srgbClr val="000099"/>
          </a:solidFill>
          <a:latin typeface="Arial" charset="0"/>
        </a:defRPr>
      </a:lvl8pPr>
      <a:lvl9pPr marL="1828800" algn="l" rtl="0" eaLnBrk="1" fontAlgn="base" hangingPunct="1">
        <a:spcBef>
          <a:spcPct val="0"/>
        </a:spcBef>
        <a:spcAft>
          <a:spcPct val="0"/>
        </a:spcAft>
        <a:defRPr sz="3200" b="1">
          <a:solidFill>
            <a:srgbClr val="000099"/>
          </a:solidFill>
          <a:latin typeface="Arial" charset="0"/>
        </a:defRPr>
      </a:lvl9pPr>
    </p:titleStyle>
    <p:bodyStyle>
      <a:lvl1pPr marL="533400" indent="-533400" algn="l" rtl="0" eaLnBrk="0" fontAlgn="base" hangingPunct="0">
        <a:spcBef>
          <a:spcPct val="20000"/>
        </a:spcBef>
        <a:spcAft>
          <a:spcPct val="0"/>
        </a:spcAft>
        <a:buAutoNum type="arabicPeriod"/>
        <a:defRPr sz="2800">
          <a:solidFill>
            <a:srgbClr val="376092"/>
          </a:solidFill>
          <a:latin typeface="+mn-lt"/>
          <a:ea typeface="+mn-ea"/>
          <a:cs typeface="+mn-cs"/>
        </a:defRPr>
      </a:lvl1pPr>
      <a:lvl2pPr marL="914400" indent="-457200" algn="l" rtl="0" eaLnBrk="0" fontAlgn="base" hangingPunct="0">
        <a:spcBef>
          <a:spcPct val="20000"/>
        </a:spcBef>
        <a:spcAft>
          <a:spcPct val="0"/>
        </a:spcAft>
        <a:buChar char="–"/>
        <a:defRPr sz="2400">
          <a:solidFill>
            <a:srgbClr val="376092"/>
          </a:solidFill>
          <a:latin typeface="+mn-lt"/>
        </a:defRPr>
      </a:lvl2pPr>
      <a:lvl3pPr marL="1295400" indent="-381000" algn="l" rtl="0" eaLnBrk="0" fontAlgn="base" hangingPunct="0">
        <a:spcBef>
          <a:spcPct val="20000"/>
        </a:spcBef>
        <a:spcAft>
          <a:spcPct val="0"/>
        </a:spcAft>
        <a:buChar char="•"/>
        <a:defRPr sz="2000">
          <a:solidFill>
            <a:srgbClr val="376092"/>
          </a:solidFill>
          <a:latin typeface="+mn-lt"/>
        </a:defRPr>
      </a:lvl3pPr>
      <a:lvl4pPr marL="1752600" indent="-381000" algn="l" rtl="0" eaLnBrk="0" fontAlgn="base" hangingPunct="0">
        <a:spcBef>
          <a:spcPct val="20000"/>
        </a:spcBef>
        <a:spcAft>
          <a:spcPct val="0"/>
        </a:spcAft>
        <a:buFont typeface="Wingdings" pitchFamily="2" charset="2"/>
        <a:buChar char="§"/>
        <a:defRPr sz="2000">
          <a:solidFill>
            <a:srgbClr val="376092"/>
          </a:solidFill>
          <a:latin typeface="+mn-lt"/>
        </a:defRPr>
      </a:lvl4pPr>
      <a:lvl5pPr marL="2133600" indent="-304800" algn="l" rtl="0" eaLnBrk="0" fontAlgn="base" hangingPunct="0">
        <a:spcBef>
          <a:spcPct val="20000"/>
        </a:spcBef>
        <a:spcAft>
          <a:spcPct val="0"/>
        </a:spcAft>
        <a:buChar char="»"/>
        <a:defRPr sz="1600">
          <a:solidFill>
            <a:srgbClr val="376092"/>
          </a:solidFill>
          <a:latin typeface="+mn-lt"/>
        </a:defRPr>
      </a:lvl5pPr>
      <a:lvl6pPr marL="2590800" indent="-304800" algn="l" rtl="0" eaLnBrk="1" fontAlgn="base" hangingPunct="1">
        <a:spcBef>
          <a:spcPct val="20000"/>
        </a:spcBef>
        <a:spcAft>
          <a:spcPct val="0"/>
        </a:spcAft>
        <a:buChar char="»"/>
        <a:defRPr sz="1600">
          <a:solidFill>
            <a:srgbClr val="002D87"/>
          </a:solidFill>
          <a:latin typeface="+mn-lt"/>
        </a:defRPr>
      </a:lvl6pPr>
      <a:lvl7pPr marL="3048000" indent="-304800" algn="l" rtl="0" eaLnBrk="1" fontAlgn="base" hangingPunct="1">
        <a:spcBef>
          <a:spcPct val="20000"/>
        </a:spcBef>
        <a:spcAft>
          <a:spcPct val="0"/>
        </a:spcAft>
        <a:buChar char="»"/>
        <a:defRPr sz="1600">
          <a:solidFill>
            <a:srgbClr val="002D87"/>
          </a:solidFill>
          <a:latin typeface="+mn-lt"/>
        </a:defRPr>
      </a:lvl7pPr>
      <a:lvl8pPr marL="3505200" indent="-304800" algn="l" rtl="0" eaLnBrk="1" fontAlgn="base" hangingPunct="1">
        <a:spcBef>
          <a:spcPct val="20000"/>
        </a:spcBef>
        <a:spcAft>
          <a:spcPct val="0"/>
        </a:spcAft>
        <a:buChar char="»"/>
        <a:defRPr sz="1600">
          <a:solidFill>
            <a:srgbClr val="002D87"/>
          </a:solidFill>
          <a:latin typeface="+mn-lt"/>
        </a:defRPr>
      </a:lvl8pPr>
      <a:lvl9pPr marL="3962400" indent="-304800" algn="l" rtl="0" eaLnBrk="1" fontAlgn="base" hangingPunct="1">
        <a:spcBef>
          <a:spcPct val="20000"/>
        </a:spcBef>
        <a:spcAft>
          <a:spcPct val="0"/>
        </a:spcAft>
        <a:buChar char="»"/>
        <a:defRPr sz="1600">
          <a:solidFill>
            <a:srgbClr val="002D87"/>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0.png"/><Relationship Id="rId1" Type="http://schemas.openxmlformats.org/officeDocument/2006/relationships/slideLayout" Target="../slideLayouts/slideLayout5.xml"/><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0.png"/><Relationship Id="rId1" Type="http://schemas.openxmlformats.org/officeDocument/2006/relationships/slideLayout" Target="../slideLayouts/slideLayout5.xml"/><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0.png"/><Relationship Id="rId1" Type="http://schemas.openxmlformats.org/officeDocument/2006/relationships/slideLayout" Target="../slideLayouts/slideLayout5.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0.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0.png"/><Relationship Id="rId1" Type="http://schemas.openxmlformats.org/officeDocument/2006/relationships/slideLayout" Target="../slideLayouts/slideLayout5.xml"/><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0.png"/><Relationship Id="rId1" Type="http://schemas.openxmlformats.org/officeDocument/2006/relationships/slideLayout" Target="../slideLayouts/slideLayout5.xml"/><Relationship Id="rId5" Type="http://schemas.openxmlformats.org/officeDocument/2006/relationships/image" Target="../media/image29.png"/><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0.png"/><Relationship Id="rId1" Type="http://schemas.openxmlformats.org/officeDocument/2006/relationships/slideLayout" Target="../slideLayouts/slideLayout5.xml"/><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0.png"/><Relationship Id="rId1" Type="http://schemas.openxmlformats.org/officeDocument/2006/relationships/slideLayout" Target="../slideLayouts/slideLayout5.xml"/><Relationship Id="rId4" Type="http://schemas.openxmlformats.org/officeDocument/2006/relationships/image" Target="../media/image33.png"/></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0.png"/><Relationship Id="rId1" Type="http://schemas.openxmlformats.org/officeDocument/2006/relationships/slideLayout" Target="../slideLayouts/slideLayout5.xml"/><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0.png"/><Relationship Id="rId1" Type="http://schemas.openxmlformats.org/officeDocument/2006/relationships/slideLayout" Target="../slideLayouts/slideLayout5.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0.pn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0.png"/><Relationship Id="rId1" Type="http://schemas.openxmlformats.org/officeDocument/2006/relationships/slideLayout" Target="../slideLayouts/slideLayout5.xml"/><Relationship Id="rId5" Type="http://schemas.openxmlformats.org/officeDocument/2006/relationships/image" Target="../media/image43.png"/><Relationship Id="rId4" Type="http://schemas.openxmlformats.org/officeDocument/2006/relationships/image" Target="../media/image42.png"/></Relationships>
</file>

<file path=ppt/slides/_rels/slide2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10.png"/><Relationship Id="rId1" Type="http://schemas.openxmlformats.org/officeDocument/2006/relationships/slideLayout" Target="../slideLayouts/slideLayout5.xml"/><Relationship Id="rId4" Type="http://schemas.openxmlformats.org/officeDocument/2006/relationships/image" Target="../media/image45.png"/></Relationships>
</file>

<file path=ppt/slides/_rels/slide2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10.pn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10.png"/><Relationship Id="rId1" Type="http://schemas.openxmlformats.org/officeDocument/2006/relationships/slideLayout" Target="../slideLayouts/slideLayout5.xml"/><Relationship Id="rId4" Type="http://schemas.openxmlformats.org/officeDocument/2006/relationships/image" Target="../media/image48.png"/></Relationships>
</file>

<file path=ppt/slides/_rels/slide2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10.pn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10.png"/><Relationship Id="rId1" Type="http://schemas.openxmlformats.org/officeDocument/2006/relationships/slideLayout" Target="../slideLayouts/slideLayout5.xml"/><Relationship Id="rId4" Type="http://schemas.openxmlformats.org/officeDocument/2006/relationships/image" Target="../media/image51.png"/></Relationships>
</file>

<file path=ppt/slides/_rels/slide2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10.pn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10.png"/><Relationship Id="rId1" Type="http://schemas.openxmlformats.org/officeDocument/2006/relationships/slideLayout" Target="../slideLayouts/slideLayout5.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hyperlink" Target="https://youtu.be/KBd_9xPZqEo" TargetMode="External"/><Relationship Id="rId2" Type="http://schemas.openxmlformats.org/officeDocument/2006/relationships/image" Target="../media/image10.png"/><Relationship Id="rId1" Type="http://schemas.openxmlformats.org/officeDocument/2006/relationships/slideLayout" Target="../slideLayouts/slideLayout5.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5.xml"/><Relationship Id="rId4" Type="http://schemas.openxmlformats.org/officeDocument/2006/relationships/image" Target="../media/image12.jpeg"/></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0.png"/><Relationship Id="rId1" Type="http://schemas.openxmlformats.org/officeDocument/2006/relationships/slideLayout" Target="../slideLayouts/slideLayout5.xml"/><Relationship Id="rId4"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295" name="TextBox 16"/>
          <p:cNvSpPr txBox="1">
            <a:spLocks noChangeArrowheads="1"/>
          </p:cNvSpPr>
          <p:nvPr/>
        </p:nvSpPr>
        <p:spPr bwMode="auto">
          <a:xfrm>
            <a:off x="2771775" y="4473575"/>
            <a:ext cx="6372225" cy="1385888"/>
          </a:xfrm>
          <a:prstGeom prst="rect">
            <a:avLst/>
          </a:prstGeom>
          <a:noFill/>
          <a:ln w="9525">
            <a:noFill/>
            <a:miter lim="800000"/>
            <a:headEnd/>
            <a:tailEnd/>
          </a:ln>
        </p:spPr>
        <p:txBody>
          <a:bodyPr>
            <a:spAutoFit/>
          </a:bodyPr>
          <a:lstStyle/>
          <a:p>
            <a:pPr algn="r"/>
            <a:r>
              <a:rPr lang="ru-RU" sz="2800" b="1">
                <a:solidFill>
                  <a:schemeClr val="bg1"/>
                </a:solidFill>
              </a:rPr>
              <a:t>НОВЫЕ ПРОДУКТЫ</a:t>
            </a:r>
          </a:p>
          <a:p>
            <a:pPr algn="r"/>
            <a:r>
              <a:rPr lang="ru-RU" sz="2800" b="1">
                <a:solidFill>
                  <a:schemeClr val="bg1"/>
                </a:solidFill>
              </a:rPr>
              <a:t>ПО СТРАХОВАНИЮ КАСКО </a:t>
            </a:r>
          </a:p>
          <a:p>
            <a:pPr algn="r"/>
            <a:r>
              <a:rPr lang="ru-RU" sz="2800" b="1">
                <a:solidFill>
                  <a:schemeClr val="bg1"/>
                </a:solidFill>
              </a:rPr>
              <a:t>В АО «СОГАЗ»</a:t>
            </a:r>
          </a:p>
        </p:txBody>
      </p:sp>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70933" cy="6858000"/>
          </a:xfrm>
          <a:prstGeom prst="rect">
            <a:avLst/>
          </a:prstGeom>
        </p:spPr>
      </p:pic>
      <p:sp>
        <p:nvSpPr>
          <p:cNvPr id="5" name="TextBox 16"/>
          <p:cNvSpPr txBox="1">
            <a:spLocks noChangeArrowheads="1"/>
          </p:cNvSpPr>
          <p:nvPr/>
        </p:nvSpPr>
        <p:spPr bwMode="auto">
          <a:xfrm>
            <a:off x="1384229" y="2198480"/>
            <a:ext cx="6372225" cy="1477328"/>
          </a:xfrm>
          <a:prstGeom prst="rect">
            <a:avLst/>
          </a:prstGeom>
          <a:noFill/>
          <a:ln w="9525">
            <a:noFill/>
            <a:miter lim="800000"/>
            <a:headEnd/>
            <a:tailEnd/>
          </a:ln>
        </p:spPr>
        <p:txBody>
          <a:bodyPr>
            <a:spAutoFit/>
          </a:bodyPr>
          <a:lstStyle/>
          <a:p>
            <a:pPr algn="ctr"/>
            <a:r>
              <a:rPr lang="en-US" sz="6200" b="1" dirty="0" smtClean="0">
                <a:solidFill>
                  <a:schemeClr val="bg1"/>
                </a:solidFill>
              </a:rPr>
              <a:t>FOUR</a:t>
            </a:r>
            <a:r>
              <a:rPr lang="en-US" sz="6200" b="1" dirty="0" smtClean="0">
                <a:solidFill>
                  <a:schemeClr val="tx1"/>
                </a:solidFill>
              </a:rPr>
              <a:t>WINGS</a:t>
            </a:r>
            <a:r>
              <a:rPr lang="en-US" sz="2800" b="1" dirty="0" smtClean="0">
                <a:solidFill>
                  <a:schemeClr val="bg1"/>
                </a:solidFill>
              </a:rPr>
              <a:t>  </a:t>
            </a:r>
            <a:endParaRPr lang="ru-RU" sz="2800" dirty="0">
              <a:solidFill>
                <a:schemeClr val="tx1"/>
              </a:solidFill>
            </a:endParaRPr>
          </a:p>
          <a:p>
            <a:pPr algn="ctr"/>
            <a:r>
              <a:rPr lang="ru-RU" sz="2800" b="1" dirty="0" smtClean="0">
                <a:solidFill>
                  <a:schemeClr val="tx1"/>
                </a:solidFill>
              </a:rPr>
              <a:t>ДРОН НОВОГО </a:t>
            </a:r>
            <a:r>
              <a:rPr lang="ru-RU" sz="2800" b="1" dirty="0" smtClean="0">
                <a:solidFill>
                  <a:schemeClr val="bg1"/>
                </a:solidFill>
              </a:rPr>
              <a:t>ПОКОЛЕНИЯ</a:t>
            </a:r>
            <a:endParaRPr lang="ru-RU" sz="2800" b="1" dirty="0">
              <a:solidFill>
                <a:schemeClr val="bg1"/>
              </a:solidFill>
            </a:endParaRPr>
          </a:p>
        </p:txBody>
      </p:sp>
      <p:sp>
        <p:nvSpPr>
          <p:cNvPr id="6" name="Заголовок 2"/>
          <p:cNvSpPr txBox="1">
            <a:spLocks/>
          </p:cNvSpPr>
          <p:nvPr/>
        </p:nvSpPr>
        <p:spPr bwMode="auto">
          <a:xfrm>
            <a:off x="5868180" y="5445280"/>
            <a:ext cx="3170988" cy="10096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200" b="1">
                <a:solidFill>
                  <a:schemeClr val="tx1">
                    <a:lumMod val="75000"/>
                    <a:lumOff val="25000"/>
                  </a:schemeClr>
                </a:solidFill>
                <a:latin typeface="+mj-lt"/>
                <a:ea typeface="+mj-ea"/>
                <a:cs typeface="+mj-cs"/>
              </a:defRPr>
            </a:lvl1pPr>
            <a:lvl2pPr algn="l" rtl="0" eaLnBrk="0" fontAlgn="base" hangingPunct="0">
              <a:spcBef>
                <a:spcPct val="0"/>
              </a:spcBef>
              <a:spcAft>
                <a:spcPct val="0"/>
              </a:spcAft>
              <a:defRPr sz="3000" b="1">
                <a:solidFill>
                  <a:srgbClr val="376092"/>
                </a:solidFill>
                <a:latin typeface="Calibri" pitchFamily="34" charset="0"/>
              </a:defRPr>
            </a:lvl2pPr>
            <a:lvl3pPr algn="l" rtl="0" eaLnBrk="0" fontAlgn="base" hangingPunct="0">
              <a:spcBef>
                <a:spcPct val="0"/>
              </a:spcBef>
              <a:spcAft>
                <a:spcPct val="0"/>
              </a:spcAft>
              <a:defRPr sz="3000" b="1">
                <a:solidFill>
                  <a:srgbClr val="376092"/>
                </a:solidFill>
                <a:latin typeface="Calibri" pitchFamily="34" charset="0"/>
              </a:defRPr>
            </a:lvl3pPr>
            <a:lvl4pPr algn="l" rtl="0" eaLnBrk="0" fontAlgn="base" hangingPunct="0">
              <a:spcBef>
                <a:spcPct val="0"/>
              </a:spcBef>
              <a:spcAft>
                <a:spcPct val="0"/>
              </a:spcAft>
              <a:defRPr sz="3000" b="1">
                <a:solidFill>
                  <a:srgbClr val="376092"/>
                </a:solidFill>
                <a:latin typeface="Calibri" pitchFamily="34" charset="0"/>
              </a:defRPr>
            </a:lvl4pPr>
            <a:lvl5pPr algn="l" rtl="0" eaLnBrk="0" fontAlgn="base" hangingPunct="0">
              <a:spcBef>
                <a:spcPct val="0"/>
              </a:spcBef>
              <a:spcAft>
                <a:spcPct val="0"/>
              </a:spcAft>
              <a:defRPr sz="3000" b="1">
                <a:solidFill>
                  <a:srgbClr val="376092"/>
                </a:solidFill>
                <a:latin typeface="Calibri" pitchFamily="34" charset="0"/>
              </a:defRPr>
            </a:lvl5pPr>
            <a:lvl6pPr marL="457200" algn="l" rtl="0" eaLnBrk="1" fontAlgn="base" hangingPunct="1">
              <a:spcBef>
                <a:spcPct val="0"/>
              </a:spcBef>
              <a:spcAft>
                <a:spcPct val="0"/>
              </a:spcAft>
              <a:defRPr sz="3200" b="1">
                <a:solidFill>
                  <a:srgbClr val="000099"/>
                </a:solidFill>
                <a:latin typeface="Arial" charset="0"/>
              </a:defRPr>
            </a:lvl6pPr>
            <a:lvl7pPr marL="914400" algn="l" rtl="0" eaLnBrk="1" fontAlgn="base" hangingPunct="1">
              <a:spcBef>
                <a:spcPct val="0"/>
              </a:spcBef>
              <a:spcAft>
                <a:spcPct val="0"/>
              </a:spcAft>
              <a:defRPr sz="3200" b="1">
                <a:solidFill>
                  <a:srgbClr val="000099"/>
                </a:solidFill>
                <a:latin typeface="Arial" charset="0"/>
              </a:defRPr>
            </a:lvl7pPr>
            <a:lvl8pPr marL="1371600" algn="l" rtl="0" eaLnBrk="1" fontAlgn="base" hangingPunct="1">
              <a:spcBef>
                <a:spcPct val="0"/>
              </a:spcBef>
              <a:spcAft>
                <a:spcPct val="0"/>
              </a:spcAft>
              <a:defRPr sz="3200" b="1">
                <a:solidFill>
                  <a:srgbClr val="000099"/>
                </a:solidFill>
                <a:latin typeface="Arial" charset="0"/>
              </a:defRPr>
            </a:lvl8pPr>
            <a:lvl9pPr marL="1828800" algn="l" rtl="0" eaLnBrk="1" fontAlgn="base" hangingPunct="1">
              <a:spcBef>
                <a:spcPct val="0"/>
              </a:spcBef>
              <a:spcAft>
                <a:spcPct val="0"/>
              </a:spcAft>
              <a:defRPr sz="3200" b="1">
                <a:solidFill>
                  <a:srgbClr val="000099"/>
                </a:solidFill>
                <a:latin typeface="Arial" charset="0"/>
              </a:defRPr>
            </a:lvl9pPr>
          </a:lstStyle>
          <a:p>
            <a:pPr algn="l"/>
            <a:r>
              <a:rPr lang="ru-RU" sz="2000" kern="0" dirty="0" smtClean="0">
                <a:solidFill>
                  <a:schemeClr val="bg1"/>
                </a:solidFill>
                <a:latin typeface="+mn-lt"/>
              </a:rPr>
              <a:t>Презентацию подготовил:</a:t>
            </a:r>
          </a:p>
          <a:p>
            <a:pPr algn="l"/>
            <a:r>
              <a:rPr lang="ru-RU" sz="2000" kern="0" dirty="0" smtClean="0">
                <a:solidFill>
                  <a:schemeClr val="bg1"/>
                </a:solidFill>
                <a:latin typeface="+mn-lt"/>
              </a:rPr>
              <a:t>Ученик 7 «Л» класса</a:t>
            </a:r>
          </a:p>
          <a:p>
            <a:pPr algn="l"/>
            <a:r>
              <a:rPr lang="ru-RU" sz="2000" kern="0" dirty="0" smtClean="0">
                <a:solidFill>
                  <a:schemeClr val="bg1"/>
                </a:solidFill>
                <a:latin typeface="+mn-lt"/>
              </a:rPr>
              <a:t>Школы №4 (ТМОЛ)</a:t>
            </a:r>
          </a:p>
          <a:p>
            <a:pPr algn="l"/>
            <a:r>
              <a:rPr lang="ru-RU" sz="2000" kern="0" dirty="0" smtClean="0">
                <a:solidFill>
                  <a:schemeClr val="bg1"/>
                </a:solidFill>
                <a:latin typeface="+mn-lt"/>
              </a:rPr>
              <a:t>Сивокоз Артём</a:t>
            </a:r>
          </a:p>
        </p:txBody>
      </p:sp>
      <p:sp>
        <p:nvSpPr>
          <p:cNvPr id="7" name="Заголовок 2"/>
          <p:cNvSpPr txBox="1">
            <a:spLocks/>
          </p:cNvSpPr>
          <p:nvPr/>
        </p:nvSpPr>
        <p:spPr bwMode="auto">
          <a:xfrm>
            <a:off x="40480" y="52623"/>
            <a:ext cx="5004060" cy="71200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200" b="1">
                <a:solidFill>
                  <a:schemeClr val="tx1">
                    <a:lumMod val="75000"/>
                    <a:lumOff val="25000"/>
                  </a:schemeClr>
                </a:solidFill>
                <a:latin typeface="+mj-lt"/>
                <a:ea typeface="+mj-ea"/>
                <a:cs typeface="+mj-cs"/>
              </a:defRPr>
            </a:lvl1pPr>
            <a:lvl2pPr algn="l" rtl="0" eaLnBrk="0" fontAlgn="base" hangingPunct="0">
              <a:spcBef>
                <a:spcPct val="0"/>
              </a:spcBef>
              <a:spcAft>
                <a:spcPct val="0"/>
              </a:spcAft>
              <a:defRPr sz="3000" b="1">
                <a:solidFill>
                  <a:srgbClr val="376092"/>
                </a:solidFill>
                <a:latin typeface="Calibri" pitchFamily="34" charset="0"/>
              </a:defRPr>
            </a:lvl2pPr>
            <a:lvl3pPr algn="l" rtl="0" eaLnBrk="0" fontAlgn="base" hangingPunct="0">
              <a:spcBef>
                <a:spcPct val="0"/>
              </a:spcBef>
              <a:spcAft>
                <a:spcPct val="0"/>
              </a:spcAft>
              <a:defRPr sz="3000" b="1">
                <a:solidFill>
                  <a:srgbClr val="376092"/>
                </a:solidFill>
                <a:latin typeface="Calibri" pitchFamily="34" charset="0"/>
              </a:defRPr>
            </a:lvl3pPr>
            <a:lvl4pPr algn="l" rtl="0" eaLnBrk="0" fontAlgn="base" hangingPunct="0">
              <a:spcBef>
                <a:spcPct val="0"/>
              </a:spcBef>
              <a:spcAft>
                <a:spcPct val="0"/>
              </a:spcAft>
              <a:defRPr sz="3000" b="1">
                <a:solidFill>
                  <a:srgbClr val="376092"/>
                </a:solidFill>
                <a:latin typeface="Calibri" pitchFamily="34" charset="0"/>
              </a:defRPr>
            </a:lvl4pPr>
            <a:lvl5pPr algn="l" rtl="0" eaLnBrk="0" fontAlgn="base" hangingPunct="0">
              <a:spcBef>
                <a:spcPct val="0"/>
              </a:spcBef>
              <a:spcAft>
                <a:spcPct val="0"/>
              </a:spcAft>
              <a:defRPr sz="3000" b="1">
                <a:solidFill>
                  <a:srgbClr val="376092"/>
                </a:solidFill>
                <a:latin typeface="Calibri" pitchFamily="34" charset="0"/>
              </a:defRPr>
            </a:lvl5pPr>
            <a:lvl6pPr marL="457200" algn="l" rtl="0" eaLnBrk="1" fontAlgn="base" hangingPunct="1">
              <a:spcBef>
                <a:spcPct val="0"/>
              </a:spcBef>
              <a:spcAft>
                <a:spcPct val="0"/>
              </a:spcAft>
              <a:defRPr sz="3200" b="1">
                <a:solidFill>
                  <a:srgbClr val="000099"/>
                </a:solidFill>
                <a:latin typeface="Arial" charset="0"/>
              </a:defRPr>
            </a:lvl6pPr>
            <a:lvl7pPr marL="914400" algn="l" rtl="0" eaLnBrk="1" fontAlgn="base" hangingPunct="1">
              <a:spcBef>
                <a:spcPct val="0"/>
              </a:spcBef>
              <a:spcAft>
                <a:spcPct val="0"/>
              </a:spcAft>
              <a:defRPr sz="3200" b="1">
                <a:solidFill>
                  <a:srgbClr val="000099"/>
                </a:solidFill>
                <a:latin typeface="Arial" charset="0"/>
              </a:defRPr>
            </a:lvl7pPr>
            <a:lvl8pPr marL="1371600" algn="l" rtl="0" eaLnBrk="1" fontAlgn="base" hangingPunct="1">
              <a:spcBef>
                <a:spcPct val="0"/>
              </a:spcBef>
              <a:spcAft>
                <a:spcPct val="0"/>
              </a:spcAft>
              <a:defRPr sz="3200" b="1">
                <a:solidFill>
                  <a:srgbClr val="000099"/>
                </a:solidFill>
                <a:latin typeface="Arial" charset="0"/>
              </a:defRPr>
            </a:lvl8pPr>
            <a:lvl9pPr marL="1828800" algn="l" rtl="0" eaLnBrk="1" fontAlgn="base" hangingPunct="1">
              <a:spcBef>
                <a:spcPct val="0"/>
              </a:spcBef>
              <a:spcAft>
                <a:spcPct val="0"/>
              </a:spcAft>
              <a:defRPr sz="3200" b="1">
                <a:solidFill>
                  <a:srgbClr val="000099"/>
                </a:solidFill>
                <a:latin typeface="Arial" charset="0"/>
              </a:defRPr>
            </a:lvl9pPr>
          </a:lstStyle>
          <a:p>
            <a:pPr algn="l"/>
            <a:r>
              <a:rPr lang="ru-RU" sz="1400" kern="0" dirty="0" smtClean="0">
                <a:solidFill>
                  <a:schemeClr val="tx1"/>
                </a:solidFill>
                <a:latin typeface="+mn-lt"/>
              </a:rPr>
              <a:t>Специально для проекта «Школа на ладони»</a:t>
            </a:r>
          </a:p>
          <a:p>
            <a:pPr algn="l"/>
            <a:r>
              <a:rPr lang="ru-RU" sz="1400" kern="0" dirty="0" smtClean="0">
                <a:solidFill>
                  <a:schemeClr val="tx1"/>
                </a:solidFill>
                <a:latin typeface="+mn-lt"/>
              </a:rPr>
              <a:t>На конкурсную программу:</a:t>
            </a:r>
          </a:p>
          <a:p>
            <a:pPr algn="l"/>
            <a:r>
              <a:rPr lang="ru-RU" sz="1400" kern="0" dirty="0" smtClean="0">
                <a:solidFill>
                  <a:schemeClr val="tx1"/>
                </a:solidFill>
                <a:latin typeface="+mn-lt"/>
              </a:rPr>
              <a:t>«Черное крыло или полет инженерной мысли»</a:t>
            </a:r>
          </a:p>
        </p:txBody>
      </p:sp>
    </p:spTree>
    <p:extLst>
      <p:ext uri="{BB962C8B-B14F-4D97-AF65-F5344CB8AC3E}">
        <p14:creationId xmlns:p14="http://schemas.microsoft.com/office/powerpoint/2010/main" val="304295813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2000"/>
          </a:stretch>
        </a:blipFill>
        <a:effectLst/>
      </p:bgPr>
    </p:bg>
    <p:spTree>
      <p:nvGrpSpPr>
        <p:cNvPr id="1" name=""/>
        <p:cNvGrpSpPr/>
        <p:nvPr/>
      </p:nvGrpSpPr>
      <p:grpSpPr>
        <a:xfrm>
          <a:off x="0" y="0"/>
          <a:ext cx="0" cy="0"/>
          <a:chOff x="0" y="0"/>
          <a:chExt cx="0" cy="0"/>
        </a:xfrm>
      </p:grpSpPr>
      <p:sp>
        <p:nvSpPr>
          <p:cNvPr id="21505" name="Заголовок 2"/>
          <p:cNvSpPr>
            <a:spLocks noGrp="1"/>
          </p:cNvSpPr>
          <p:nvPr>
            <p:ph type="title" idx="4294967295"/>
          </p:nvPr>
        </p:nvSpPr>
        <p:spPr>
          <a:xfrm>
            <a:off x="292173" y="171048"/>
            <a:ext cx="3673475" cy="649287"/>
          </a:xfrm>
        </p:spPr>
        <p:txBody>
          <a:bodyPr/>
          <a:lstStyle/>
          <a:p>
            <a:r>
              <a:rPr lang="ru-RU" sz="2400" dirty="0" smtClean="0">
                <a:latin typeface="Verdana" panose="020B0604030504040204" pitchFamily="34" charset="0"/>
                <a:ea typeface="Verdana" panose="020B0604030504040204" pitchFamily="34" charset="0"/>
                <a:cs typeface="Verdana" panose="020B0604030504040204" pitchFamily="34" charset="0"/>
              </a:rPr>
              <a:t>ПРОСТО ЗНАЧИТ НАДЕЖННО</a:t>
            </a:r>
          </a:p>
        </p:txBody>
      </p:sp>
      <p:sp>
        <p:nvSpPr>
          <p:cNvPr id="21506" name="Номер слайда 4"/>
          <p:cNvSpPr txBox="1">
            <a:spLocks noGrp="1"/>
          </p:cNvSpPr>
          <p:nvPr/>
        </p:nvSpPr>
        <p:spPr bwMode="auto">
          <a:xfrm>
            <a:off x="8423275" y="5805488"/>
            <a:ext cx="720725" cy="476250"/>
          </a:xfrm>
          <a:prstGeom prst="rect">
            <a:avLst/>
          </a:prstGeom>
          <a:noFill/>
          <a:ln w="9525">
            <a:noFill/>
            <a:miter lim="800000"/>
            <a:headEnd/>
            <a:tailEnd/>
          </a:ln>
        </p:spPr>
        <p:txBody>
          <a:bodyPr/>
          <a:lstStyle/>
          <a:p>
            <a:pPr algn="r"/>
            <a:fld id="{668CFA04-B6EB-44A9-A0BC-8BCE58AE2644}" type="slidenum">
              <a:rPr lang="ru-RU" sz="1400" b="1">
                <a:solidFill>
                  <a:srgbClr val="003D78"/>
                </a:solidFill>
              </a:rPr>
              <a:pPr algn="r"/>
              <a:t>10</a:t>
            </a:fld>
            <a:endParaRPr lang="ru-RU" sz="1400" b="1">
              <a:solidFill>
                <a:srgbClr val="003D78"/>
              </a:solidFill>
            </a:endParaRPr>
          </a:p>
        </p:txBody>
      </p:sp>
      <p:cxnSp>
        <p:nvCxnSpPr>
          <p:cNvPr id="21507" name="Прямая соединительная линия 17"/>
          <p:cNvCxnSpPr>
            <a:cxnSpLocks noChangeShapeType="1"/>
          </p:cNvCxnSpPr>
          <p:nvPr/>
        </p:nvCxnSpPr>
        <p:spPr bwMode="auto">
          <a:xfrm flipV="1">
            <a:off x="377664" y="936903"/>
            <a:ext cx="3960550" cy="8245"/>
          </a:xfrm>
          <a:prstGeom prst="line">
            <a:avLst/>
          </a:prstGeom>
          <a:noFill/>
          <a:ln w="9525" algn="ctr">
            <a:solidFill>
              <a:srgbClr val="091858"/>
            </a:solidFill>
            <a:round/>
            <a:headEnd/>
            <a:tailEnd/>
          </a:ln>
        </p:spPr>
      </p:cxnSp>
      <p:sp>
        <p:nvSpPr>
          <p:cNvPr id="21508" name="Прямоугольник 15"/>
          <p:cNvSpPr>
            <a:spLocks noChangeArrowheads="1"/>
          </p:cNvSpPr>
          <p:nvPr/>
        </p:nvSpPr>
        <p:spPr bwMode="auto">
          <a:xfrm>
            <a:off x="0" y="981075"/>
            <a:ext cx="4500563" cy="4921250"/>
          </a:xfrm>
          <a:prstGeom prst="rect">
            <a:avLst/>
          </a:prstGeom>
          <a:noFill/>
          <a:ln w="9525">
            <a:noFill/>
            <a:miter lim="800000"/>
            <a:headEnd/>
            <a:tailEnd/>
          </a:ln>
        </p:spPr>
        <p:txBody>
          <a:bodyPr>
            <a:spAutoFit/>
          </a:bodyPr>
          <a:lstStyle/>
          <a:p>
            <a:pPr marL="285750" indent="-285750">
              <a:lnSpc>
                <a:spcPct val="120000"/>
              </a:lnSpc>
              <a:spcBef>
                <a:spcPts val="600"/>
              </a:spcBef>
              <a:buClr>
                <a:srgbClr val="003D78"/>
              </a:buClr>
              <a:buFont typeface="Arial" charset="0"/>
              <a:buChar char="•"/>
            </a:pPr>
            <a:r>
              <a:rPr lang="ru-RU" sz="1400" dirty="0">
                <a:solidFill>
                  <a:schemeClr val="tx1"/>
                </a:solidFill>
              </a:rPr>
              <a:t>Механизм изменения наклона крыльев надо сделать очень простым. Ведь чем он проще, тем меньше необходимо использовать разных деталей, легче и  надежнее получится конструкция, что очень важно для летательного аппарата.</a:t>
            </a:r>
          </a:p>
          <a:p>
            <a:pPr marL="285750" indent="-285750">
              <a:lnSpc>
                <a:spcPct val="120000"/>
              </a:lnSpc>
              <a:spcBef>
                <a:spcPts val="600"/>
              </a:spcBef>
              <a:buClr>
                <a:srgbClr val="003D78"/>
              </a:buClr>
              <a:buFont typeface="Arial" charset="0"/>
              <a:buChar char="•"/>
            </a:pPr>
            <a:r>
              <a:rPr lang="ru-RU" sz="1400" dirty="0">
                <a:solidFill>
                  <a:schemeClr val="tx1"/>
                </a:solidFill>
              </a:rPr>
              <a:t>В начале была мысль использовать для этих целей </a:t>
            </a:r>
            <a:r>
              <a:rPr lang="ru-RU" sz="1400" dirty="0" err="1">
                <a:solidFill>
                  <a:schemeClr val="tx1"/>
                </a:solidFill>
              </a:rPr>
              <a:t>сервомашинки</a:t>
            </a:r>
            <a:r>
              <a:rPr lang="ru-RU" sz="1400" dirty="0">
                <a:solidFill>
                  <a:schemeClr val="tx1"/>
                </a:solidFill>
              </a:rPr>
              <a:t>. Но даже самая маленькая найденная в продаже </a:t>
            </a:r>
            <a:r>
              <a:rPr lang="ru-RU" sz="1400" dirty="0" err="1">
                <a:solidFill>
                  <a:schemeClr val="tx1"/>
                </a:solidFill>
              </a:rPr>
              <a:t>сервомашинка</a:t>
            </a:r>
            <a:r>
              <a:rPr lang="ru-RU" sz="1400" dirty="0">
                <a:solidFill>
                  <a:schemeClr val="tx1"/>
                </a:solidFill>
              </a:rPr>
              <a:t>, была слишком громоздкой. </a:t>
            </a:r>
          </a:p>
          <a:p>
            <a:pPr marL="285750" indent="-285750">
              <a:lnSpc>
                <a:spcPct val="120000"/>
              </a:lnSpc>
              <a:spcBef>
                <a:spcPts val="600"/>
              </a:spcBef>
              <a:buClr>
                <a:srgbClr val="003D78"/>
              </a:buClr>
              <a:buFont typeface="Arial" charset="0"/>
              <a:buChar char="•"/>
            </a:pPr>
            <a:r>
              <a:rPr lang="ru-RU" sz="1400" dirty="0">
                <a:solidFill>
                  <a:schemeClr val="tx1"/>
                </a:solidFill>
              </a:rPr>
              <a:t>Решение было найдено, когда родилась мысль </a:t>
            </a:r>
            <a:r>
              <a:rPr lang="ru-RU" sz="1400" dirty="0" err="1">
                <a:solidFill>
                  <a:schemeClr val="tx1"/>
                </a:solidFill>
              </a:rPr>
              <a:t>объеденить</a:t>
            </a:r>
            <a:r>
              <a:rPr lang="ru-RU" sz="1400" dirty="0">
                <a:solidFill>
                  <a:schemeClr val="tx1"/>
                </a:solidFill>
              </a:rPr>
              <a:t> по два противоположных крыла между собой. В таком варианте необходимо вращать только одну пару крыльев относительно другой. Это можно сделать с помощью маленького </a:t>
            </a:r>
            <a:r>
              <a:rPr lang="ru-RU" sz="1400" dirty="0" smtClean="0">
                <a:solidFill>
                  <a:schemeClr val="tx1"/>
                </a:solidFill>
              </a:rPr>
              <a:t>двигателя, </a:t>
            </a:r>
            <a:r>
              <a:rPr lang="ru-RU" sz="1400" dirty="0">
                <a:solidFill>
                  <a:schemeClr val="tx1"/>
                </a:solidFill>
              </a:rPr>
              <a:t>закрепив его корпус на одной паре крыльев, а вал на другой.</a:t>
            </a:r>
          </a:p>
          <a:p>
            <a:pPr marL="285750" indent="-285750">
              <a:lnSpc>
                <a:spcPct val="120000"/>
              </a:lnSpc>
              <a:spcBef>
                <a:spcPts val="600"/>
              </a:spcBef>
              <a:buClr>
                <a:srgbClr val="003D78"/>
              </a:buClr>
              <a:buFont typeface="Arial" charset="0"/>
              <a:buChar char="•"/>
            </a:pPr>
            <a:r>
              <a:rPr lang="ru-RU" sz="1400" dirty="0">
                <a:solidFill>
                  <a:schemeClr val="tx1"/>
                </a:solidFill>
              </a:rPr>
              <a:t>Механизм получился простой и надежный.   </a:t>
            </a:r>
          </a:p>
        </p:txBody>
      </p:sp>
      <p:pic>
        <p:nvPicPr>
          <p:cNvPr id="2" name="Рисунок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00563" y="2546531"/>
            <a:ext cx="4643436" cy="4315665"/>
          </a:xfrm>
          <a:prstGeom prst="rect">
            <a:avLst/>
          </a:prstGeom>
        </p:spPr>
      </p:pic>
      <p:sp>
        <p:nvSpPr>
          <p:cNvPr id="10" name="Заголовок 2"/>
          <p:cNvSpPr>
            <a:spLocks/>
          </p:cNvSpPr>
          <p:nvPr/>
        </p:nvSpPr>
        <p:spPr bwMode="auto">
          <a:xfrm>
            <a:off x="6228230" y="9526"/>
            <a:ext cx="2915870" cy="323044"/>
          </a:xfrm>
          <a:prstGeom prst="rect">
            <a:avLst/>
          </a:prstGeom>
          <a:noFill/>
          <a:ln w="9525">
            <a:noFill/>
            <a:miter lim="800000"/>
            <a:headEnd/>
            <a:tailEnd/>
          </a:ln>
          <a:effectLst/>
        </p:spPr>
        <p:txBody>
          <a:bodyPr anchor="ctr"/>
          <a:lstStyle/>
          <a:p>
            <a:pPr eaLnBrk="0" hangingPunct="0"/>
            <a:r>
              <a:rPr lang="ru-RU" dirty="0">
                <a:solidFill>
                  <a:schemeClr val="bg1">
                    <a:lumMod val="65000"/>
                  </a:schemeClr>
                </a:solidFill>
                <a:latin typeface="+mn-lt"/>
                <a:cs typeface="Arial" panose="020B0604020202020204" pitchFamily="34" charset="0"/>
              </a:rPr>
              <a:t>Сивокоз </a:t>
            </a:r>
            <a:r>
              <a:rPr lang="ru-RU" dirty="0" smtClean="0">
                <a:solidFill>
                  <a:schemeClr val="bg1">
                    <a:lumMod val="65000"/>
                  </a:schemeClr>
                </a:solidFill>
                <a:latin typeface="+mn-lt"/>
                <a:cs typeface="Arial" panose="020B0604020202020204" pitchFamily="34" charset="0"/>
              </a:rPr>
              <a:t>Артем г.Таганрог 2017</a:t>
            </a:r>
            <a:endParaRPr lang="ru-RU" dirty="0">
              <a:solidFill>
                <a:schemeClr val="bg1">
                  <a:lumMod val="65000"/>
                </a:schemeClr>
              </a:solidFill>
              <a:latin typeface="+mn-lt"/>
              <a:cs typeface="Arial" panose="020B0604020202020204" pitchFamily="34" charset="0"/>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000" r="-2000"/>
          </a:stretch>
        </a:blipFill>
        <a:effectLst/>
      </p:bgPr>
    </p:bg>
    <p:spTree>
      <p:nvGrpSpPr>
        <p:cNvPr id="1" name=""/>
        <p:cNvGrpSpPr/>
        <p:nvPr/>
      </p:nvGrpSpPr>
      <p:grpSpPr>
        <a:xfrm>
          <a:off x="0" y="0"/>
          <a:ext cx="0" cy="0"/>
          <a:chOff x="0" y="0"/>
          <a:chExt cx="0" cy="0"/>
        </a:xfrm>
      </p:grpSpPr>
      <p:sp>
        <p:nvSpPr>
          <p:cNvPr id="22529" name="Заголовок 2"/>
          <p:cNvSpPr>
            <a:spLocks noGrp="1"/>
          </p:cNvSpPr>
          <p:nvPr>
            <p:ph type="title" idx="4294967295"/>
          </p:nvPr>
        </p:nvSpPr>
        <p:spPr>
          <a:xfrm>
            <a:off x="215328" y="185739"/>
            <a:ext cx="4393185" cy="649287"/>
          </a:xfrm>
        </p:spPr>
        <p:txBody>
          <a:bodyPr/>
          <a:lstStyle/>
          <a:p>
            <a:r>
              <a:rPr lang="ru-RU" sz="2400" dirty="0" smtClean="0">
                <a:latin typeface="Verdana" panose="020B0604030504040204" pitchFamily="34" charset="0"/>
                <a:ea typeface="Verdana" panose="020B0604030504040204" pitchFamily="34" charset="0"/>
                <a:cs typeface="Verdana" panose="020B0604030504040204" pitchFamily="34" charset="0"/>
              </a:rPr>
              <a:t>КАЖДЫЙ РАЗМЕР ИМЕЕТ СВОЕ ЗНАЧЕНИЕ</a:t>
            </a:r>
          </a:p>
        </p:txBody>
      </p:sp>
      <p:sp>
        <p:nvSpPr>
          <p:cNvPr id="22530" name="Номер слайда 4"/>
          <p:cNvSpPr txBox="1">
            <a:spLocks noGrp="1"/>
          </p:cNvSpPr>
          <p:nvPr/>
        </p:nvSpPr>
        <p:spPr bwMode="auto">
          <a:xfrm>
            <a:off x="8423275" y="5805488"/>
            <a:ext cx="720725" cy="476250"/>
          </a:xfrm>
          <a:prstGeom prst="rect">
            <a:avLst/>
          </a:prstGeom>
          <a:noFill/>
          <a:ln w="9525">
            <a:noFill/>
            <a:miter lim="800000"/>
            <a:headEnd/>
            <a:tailEnd/>
          </a:ln>
        </p:spPr>
        <p:txBody>
          <a:bodyPr/>
          <a:lstStyle/>
          <a:p>
            <a:pPr algn="r"/>
            <a:fld id="{ACFE7080-D962-496F-A35E-D76C597C1F04}" type="slidenum">
              <a:rPr lang="ru-RU" sz="1400" b="1">
                <a:solidFill>
                  <a:srgbClr val="003D78"/>
                </a:solidFill>
              </a:rPr>
              <a:pPr algn="r"/>
              <a:t>11</a:t>
            </a:fld>
            <a:endParaRPr lang="ru-RU" sz="1400" b="1">
              <a:solidFill>
                <a:srgbClr val="003D78"/>
              </a:solidFill>
            </a:endParaRPr>
          </a:p>
        </p:txBody>
      </p:sp>
      <p:cxnSp>
        <p:nvCxnSpPr>
          <p:cNvPr id="22531" name="Прямая соединительная линия 17"/>
          <p:cNvCxnSpPr>
            <a:cxnSpLocks noChangeShapeType="1"/>
          </p:cNvCxnSpPr>
          <p:nvPr/>
        </p:nvCxnSpPr>
        <p:spPr bwMode="auto">
          <a:xfrm>
            <a:off x="323850" y="908050"/>
            <a:ext cx="4176713" cy="0"/>
          </a:xfrm>
          <a:prstGeom prst="line">
            <a:avLst/>
          </a:prstGeom>
          <a:noFill/>
          <a:ln w="9525" algn="ctr">
            <a:solidFill>
              <a:srgbClr val="091858"/>
            </a:solidFill>
            <a:round/>
            <a:headEnd/>
            <a:tailEnd/>
          </a:ln>
        </p:spPr>
      </p:cxnSp>
      <p:sp>
        <p:nvSpPr>
          <p:cNvPr id="22532" name="Прямоугольник 15"/>
          <p:cNvSpPr>
            <a:spLocks noChangeArrowheads="1"/>
          </p:cNvSpPr>
          <p:nvPr/>
        </p:nvSpPr>
        <p:spPr bwMode="auto">
          <a:xfrm>
            <a:off x="215328" y="955971"/>
            <a:ext cx="4210004" cy="1979003"/>
          </a:xfrm>
          <a:prstGeom prst="rect">
            <a:avLst/>
          </a:prstGeom>
          <a:noFill/>
          <a:ln w="9525">
            <a:noFill/>
            <a:miter lim="800000"/>
            <a:headEnd/>
            <a:tailEnd/>
          </a:ln>
        </p:spPr>
        <p:txBody>
          <a:bodyPr wrap="square">
            <a:spAutoFit/>
          </a:bodyPr>
          <a:lstStyle/>
          <a:p>
            <a:pPr>
              <a:lnSpc>
                <a:spcPct val="120000"/>
              </a:lnSpc>
              <a:spcBef>
                <a:spcPts val="600"/>
              </a:spcBef>
              <a:buClr>
                <a:srgbClr val="003D78"/>
              </a:buClr>
            </a:pPr>
            <a:r>
              <a:rPr lang="ru-RU" sz="1400" dirty="0">
                <a:solidFill>
                  <a:schemeClr val="tx1"/>
                </a:solidFill>
              </a:rPr>
              <a:t>Теперь, когда я определился с конструкцией своего дрона, можно приступать к его проектированию.</a:t>
            </a:r>
          </a:p>
          <a:p>
            <a:pPr>
              <a:lnSpc>
                <a:spcPct val="120000"/>
              </a:lnSpc>
              <a:spcBef>
                <a:spcPts val="600"/>
              </a:spcBef>
              <a:buClr>
                <a:srgbClr val="003D78"/>
              </a:buClr>
            </a:pPr>
            <a:r>
              <a:rPr lang="ru-RU" sz="1400" dirty="0">
                <a:solidFill>
                  <a:schemeClr val="tx1"/>
                </a:solidFill>
              </a:rPr>
              <a:t>Создавать чертеж будущего дрона я буду в одной из </a:t>
            </a:r>
            <a:r>
              <a:rPr lang="en-US" sz="1400" dirty="0">
                <a:solidFill>
                  <a:schemeClr val="tx1"/>
                </a:solidFill>
              </a:rPr>
              <a:t>CAD</a:t>
            </a:r>
            <a:r>
              <a:rPr lang="ru-RU" sz="1400" dirty="0">
                <a:solidFill>
                  <a:schemeClr val="tx1"/>
                </a:solidFill>
              </a:rPr>
              <a:t> программ, в которой у меня уже был опыт создания не больших деталей для печати на 3</a:t>
            </a:r>
            <a:r>
              <a:rPr lang="en-US" sz="1400" dirty="0">
                <a:solidFill>
                  <a:schemeClr val="tx1"/>
                </a:solidFill>
              </a:rPr>
              <a:t>D</a:t>
            </a:r>
            <a:r>
              <a:rPr lang="ru-RU" sz="1400" dirty="0">
                <a:solidFill>
                  <a:schemeClr val="tx1"/>
                </a:solidFill>
              </a:rPr>
              <a:t> принтере.   </a:t>
            </a:r>
          </a:p>
        </p:txBody>
      </p:sp>
      <p:cxnSp>
        <p:nvCxnSpPr>
          <p:cNvPr id="22534" name="Прямая соединительная линия 17"/>
          <p:cNvCxnSpPr>
            <a:cxnSpLocks noChangeShapeType="1"/>
          </p:cNvCxnSpPr>
          <p:nvPr/>
        </p:nvCxnSpPr>
        <p:spPr bwMode="auto">
          <a:xfrm>
            <a:off x="4716463" y="3500438"/>
            <a:ext cx="4176712" cy="0"/>
          </a:xfrm>
          <a:prstGeom prst="line">
            <a:avLst/>
          </a:prstGeom>
          <a:noFill/>
          <a:ln w="9525" algn="ctr">
            <a:solidFill>
              <a:srgbClr val="091858"/>
            </a:solidFill>
            <a:round/>
            <a:headEnd/>
            <a:tailEnd/>
          </a:ln>
        </p:spPr>
      </p:cxnSp>
      <p:sp>
        <p:nvSpPr>
          <p:cNvPr id="22535" name="Прямоугольник 15"/>
          <p:cNvSpPr>
            <a:spLocks noChangeArrowheads="1"/>
          </p:cNvSpPr>
          <p:nvPr/>
        </p:nvSpPr>
        <p:spPr bwMode="auto">
          <a:xfrm>
            <a:off x="4716463" y="3644900"/>
            <a:ext cx="4176712" cy="2092881"/>
          </a:xfrm>
          <a:prstGeom prst="rect">
            <a:avLst/>
          </a:prstGeom>
          <a:noFill/>
          <a:ln w="9525">
            <a:noFill/>
            <a:miter lim="800000"/>
            <a:headEnd/>
            <a:tailEnd/>
          </a:ln>
        </p:spPr>
        <p:txBody>
          <a:bodyPr>
            <a:spAutoFit/>
          </a:bodyPr>
          <a:lstStyle/>
          <a:p>
            <a:pPr marL="285750" indent="-285750">
              <a:lnSpc>
                <a:spcPct val="120000"/>
              </a:lnSpc>
              <a:spcBef>
                <a:spcPts val="600"/>
              </a:spcBef>
              <a:buClr>
                <a:srgbClr val="003D78"/>
              </a:buClr>
              <a:buFont typeface="Arial" charset="0"/>
              <a:buChar char="•"/>
            </a:pPr>
            <a:r>
              <a:rPr lang="ru-RU" sz="1400" dirty="0">
                <a:solidFill>
                  <a:schemeClr val="tx1"/>
                </a:solidFill>
              </a:rPr>
              <a:t>Начать проектирование я решил с мотора и </a:t>
            </a:r>
            <a:r>
              <a:rPr lang="ru-RU" sz="1400" dirty="0" smtClean="0">
                <a:solidFill>
                  <a:schemeClr val="tx1"/>
                </a:solidFill>
              </a:rPr>
              <a:t>воздушного винта. </a:t>
            </a:r>
            <a:endParaRPr lang="ru-RU" sz="1400" dirty="0">
              <a:solidFill>
                <a:schemeClr val="tx1"/>
              </a:solidFill>
            </a:endParaRPr>
          </a:p>
          <a:p>
            <a:pPr marL="285750" indent="-285750">
              <a:lnSpc>
                <a:spcPct val="120000"/>
              </a:lnSpc>
              <a:spcBef>
                <a:spcPts val="600"/>
              </a:spcBef>
              <a:buClr>
                <a:srgbClr val="003D78"/>
              </a:buClr>
              <a:buFont typeface="Arial" charset="0"/>
              <a:buChar char="•"/>
            </a:pPr>
            <a:r>
              <a:rPr lang="ru-RU" sz="1400" dirty="0">
                <a:solidFill>
                  <a:schemeClr val="tx1"/>
                </a:solidFill>
              </a:rPr>
              <a:t>Что бы определится с размером своего </a:t>
            </a:r>
            <a:r>
              <a:rPr lang="en-US" sz="1400" dirty="0" err="1">
                <a:solidFill>
                  <a:schemeClr val="tx1"/>
                </a:solidFill>
              </a:rPr>
              <a:t>FourWings</a:t>
            </a:r>
            <a:r>
              <a:rPr lang="en-US" sz="1400" dirty="0">
                <a:solidFill>
                  <a:schemeClr val="tx1"/>
                </a:solidFill>
              </a:rPr>
              <a:t>’</a:t>
            </a:r>
            <a:r>
              <a:rPr lang="ru-RU" sz="1400" dirty="0">
                <a:solidFill>
                  <a:schemeClr val="tx1"/>
                </a:solidFill>
              </a:rPr>
              <a:t>а я решил опереться на существующие размеры своего квадрокоптера</a:t>
            </a:r>
            <a:r>
              <a:rPr lang="ru-RU" dirty="0">
                <a:solidFill>
                  <a:schemeClr val="tx1"/>
                </a:solidFill>
              </a:rPr>
              <a:t>.</a:t>
            </a:r>
            <a:r>
              <a:rPr lang="ru-RU" sz="1400" dirty="0">
                <a:solidFill>
                  <a:schemeClr val="tx1"/>
                </a:solidFill>
              </a:rPr>
              <a:t> </a:t>
            </a:r>
          </a:p>
          <a:p>
            <a:pPr marL="285750" indent="-285750">
              <a:lnSpc>
                <a:spcPct val="120000"/>
              </a:lnSpc>
              <a:spcBef>
                <a:spcPts val="600"/>
              </a:spcBef>
              <a:buClr>
                <a:srgbClr val="003D78"/>
              </a:buClr>
              <a:buFont typeface="Arial" charset="0"/>
              <a:buChar char="•"/>
            </a:pPr>
            <a:r>
              <a:rPr lang="ru-RU" sz="1400" dirty="0">
                <a:solidFill>
                  <a:schemeClr val="tx1"/>
                </a:solidFill>
              </a:rPr>
              <a:t>Сделал замеры двигателя и винтов.</a:t>
            </a:r>
          </a:p>
        </p:txBody>
      </p:sp>
      <p:pic>
        <p:nvPicPr>
          <p:cNvPr id="2" name="Рисунок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16463" y="528096"/>
            <a:ext cx="4176712" cy="2813138"/>
          </a:xfrm>
          <a:prstGeom prst="rect">
            <a:avLst/>
          </a:prstGeom>
        </p:spPr>
      </p:pic>
      <p:pic>
        <p:nvPicPr>
          <p:cNvPr id="3" name="Рисунок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850" y="3068950"/>
            <a:ext cx="3791687" cy="2880939"/>
          </a:xfrm>
          <a:prstGeom prst="rect">
            <a:avLst/>
          </a:prstGeom>
        </p:spPr>
      </p:pic>
      <p:sp>
        <p:nvSpPr>
          <p:cNvPr id="11" name="Заголовок 2"/>
          <p:cNvSpPr>
            <a:spLocks/>
          </p:cNvSpPr>
          <p:nvPr/>
        </p:nvSpPr>
        <p:spPr bwMode="auto">
          <a:xfrm>
            <a:off x="6228230" y="9526"/>
            <a:ext cx="2915870" cy="323044"/>
          </a:xfrm>
          <a:prstGeom prst="rect">
            <a:avLst/>
          </a:prstGeom>
          <a:noFill/>
          <a:ln w="9525">
            <a:noFill/>
            <a:miter lim="800000"/>
            <a:headEnd/>
            <a:tailEnd/>
          </a:ln>
          <a:effectLst/>
        </p:spPr>
        <p:txBody>
          <a:bodyPr anchor="ctr"/>
          <a:lstStyle/>
          <a:p>
            <a:pPr eaLnBrk="0" hangingPunct="0"/>
            <a:r>
              <a:rPr lang="ru-RU" dirty="0">
                <a:solidFill>
                  <a:schemeClr val="bg1">
                    <a:lumMod val="65000"/>
                  </a:schemeClr>
                </a:solidFill>
                <a:latin typeface="+mn-lt"/>
                <a:cs typeface="Arial" panose="020B0604020202020204" pitchFamily="34" charset="0"/>
              </a:rPr>
              <a:t>Сивокоз </a:t>
            </a:r>
            <a:r>
              <a:rPr lang="ru-RU" dirty="0" smtClean="0">
                <a:solidFill>
                  <a:schemeClr val="bg1">
                    <a:lumMod val="65000"/>
                  </a:schemeClr>
                </a:solidFill>
                <a:latin typeface="+mn-lt"/>
                <a:cs typeface="Arial" panose="020B0604020202020204" pitchFamily="34" charset="0"/>
              </a:rPr>
              <a:t>Артем г.Таганрог 2017</a:t>
            </a:r>
            <a:endParaRPr lang="ru-RU" dirty="0">
              <a:solidFill>
                <a:schemeClr val="bg1">
                  <a:lumMod val="65000"/>
                </a:schemeClr>
              </a:solidFill>
              <a:latin typeface="+mn-lt"/>
              <a:cs typeface="Arial" panose="020B0604020202020204" pitchFamily="34" charset="0"/>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000" r="-2000"/>
          </a:stretch>
        </a:blipFill>
        <a:effectLst/>
      </p:bgPr>
    </p:bg>
    <p:spTree>
      <p:nvGrpSpPr>
        <p:cNvPr id="1" name=""/>
        <p:cNvGrpSpPr/>
        <p:nvPr/>
      </p:nvGrpSpPr>
      <p:grpSpPr>
        <a:xfrm>
          <a:off x="0" y="0"/>
          <a:ext cx="0" cy="0"/>
          <a:chOff x="0" y="0"/>
          <a:chExt cx="0" cy="0"/>
        </a:xfrm>
      </p:grpSpPr>
      <p:sp>
        <p:nvSpPr>
          <p:cNvPr id="24577" name="Заголовок 2"/>
          <p:cNvSpPr>
            <a:spLocks noGrp="1"/>
          </p:cNvSpPr>
          <p:nvPr>
            <p:ph type="title" idx="4294967295"/>
          </p:nvPr>
        </p:nvSpPr>
        <p:spPr>
          <a:xfrm>
            <a:off x="278326" y="177801"/>
            <a:ext cx="4321175" cy="649287"/>
          </a:xfrm>
        </p:spPr>
        <p:txBody>
          <a:bodyPr/>
          <a:lstStyle/>
          <a:p>
            <a:r>
              <a:rPr lang="ru-RU" sz="2400" dirty="0" smtClean="0">
                <a:latin typeface="Verdana" panose="020B0604030504040204" pitchFamily="34" charset="0"/>
                <a:ea typeface="Verdana" panose="020B0604030504040204" pitchFamily="34" charset="0"/>
                <a:cs typeface="Verdana" panose="020B0604030504040204" pitchFamily="34" charset="0"/>
              </a:rPr>
              <a:t>ПРИСТУПАЕМ К ПРОЕКТИРОВАНИЮ</a:t>
            </a:r>
          </a:p>
        </p:txBody>
      </p:sp>
      <p:sp>
        <p:nvSpPr>
          <p:cNvPr id="24578" name="Номер слайда 4"/>
          <p:cNvSpPr txBox="1">
            <a:spLocks noGrp="1"/>
          </p:cNvSpPr>
          <p:nvPr/>
        </p:nvSpPr>
        <p:spPr bwMode="auto">
          <a:xfrm>
            <a:off x="8423275" y="5805488"/>
            <a:ext cx="720725" cy="476250"/>
          </a:xfrm>
          <a:prstGeom prst="rect">
            <a:avLst/>
          </a:prstGeom>
          <a:noFill/>
          <a:ln w="9525">
            <a:noFill/>
            <a:miter lim="800000"/>
            <a:headEnd/>
            <a:tailEnd/>
          </a:ln>
        </p:spPr>
        <p:txBody>
          <a:bodyPr/>
          <a:lstStyle/>
          <a:p>
            <a:pPr algn="r"/>
            <a:fld id="{457E74D6-C36A-4F4F-BE19-E59ED127A445}" type="slidenum">
              <a:rPr lang="ru-RU" sz="1400" b="1">
                <a:solidFill>
                  <a:srgbClr val="003D78"/>
                </a:solidFill>
              </a:rPr>
              <a:pPr algn="r"/>
              <a:t>12</a:t>
            </a:fld>
            <a:endParaRPr lang="ru-RU" sz="1400" b="1">
              <a:solidFill>
                <a:srgbClr val="003D78"/>
              </a:solidFill>
            </a:endParaRPr>
          </a:p>
        </p:txBody>
      </p:sp>
      <p:cxnSp>
        <p:nvCxnSpPr>
          <p:cNvPr id="24579" name="Прямая соединительная линия 17"/>
          <p:cNvCxnSpPr>
            <a:cxnSpLocks noChangeShapeType="1"/>
          </p:cNvCxnSpPr>
          <p:nvPr/>
        </p:nvCxnSpPr>
        <p:spPr bwMode="auto">
          <a:xfrm>
            <a:off x="395287" y="908050"/>
            <a:ext cx="4176713" cy="0"/>
          </a:xfrm>
          <a:prstGeom prst="line">
            <a:avLst/>
          </a:prstGeom>
          <a:noFill/>
          <a:ln w="9525" algn="ctr">
            <a:solidFill>
              <a:srgbClr val="091858"/>
            </a:solidFill>
            <a:round/>
            <a:headEnd/>
            <a:tailEnd/>
          </a:ln>
        </p:spPr>
      </p:cxnSp>
      <p:sp>
        <p:nvSpPr>
          <p:cNvPr id="24580" name="Прямоугольник 15"/>
          <p:cNvSpPr>
            <a:spLocks noChangeArrowheads="1"/>
          </p:cNvSpPr>
          <p:nvPr/>
        </p:nvSpPr>
        <p:spPr bwMode="auto">
          <a:xfrm>
            <a:off x="54550" y="1401505"/>
            <a:ext cx="4500563" cy="1615827"/>
          </a:xfrm>
          <a:prstGeom prst="rect">
            <a:avLst/>
          </a:prstGeom>
          <a:noFill/>
          <a:ln w="9525">
            <a:noFill/>
            <a:miter lim="800000"/>
            <a:headEnd/>
            <a:tailEnd/>
          </a:ln>
        </p:spPr>
        <p:txBody>
          <a:bodyPr>
            <a:spAutoFit/>
          </a:bodyPr>
          <a:lstStyle/>
          <a:p>
            <a:pPr marL="285750" indent="-285750">
              <a:lnSpc>
                <a:spcPct val="120000"/>
              </a:lnSpc>
              <a:spcBef>
                <a:spcPts val="600"/>
              </a:spcBef>
              <a:buClr>
                <a:srgbClr val="003D78"/>
              </a:buClr>
              <a:buFont typeface="Arial" charset="0"/>
              <a:buChar char="•"/>
            </a:pPr>
            <a:r>
              <a:rPr lang="ru-RU" sz="1400" dirty="0">
                <a:solidFill>
                  <a:schemeClr val="tx1"/>
                </a:solidFill>
              </a:rPr>
              <a:t>Чертим чертеж по полученным размерам</a:t>
            </a:r>
          </a:p>
          <a:p>
            <a:pPr marL="285750" indent="-285750">
              <a:lnSpc>
                <a:spcPct val="120000"/>
              </a:lnSpc>
              <a:spcBef>
                <a:spcPts val="600"/>
              </a:spcBef>
              <a:buClr>
                <a:srgbClr val="003D78"/>
              </a:buClr>
              <a:buFont typeface="Arial" charset="0"/>
              <a:buChar char="•"/>
            </a:pPr>
            <a:endParaRPr lang="ru-RU" sz="1400" dirty="0">
              <a:solidFill>
                <a:schemeClr val="tx1"/>
              </a:solidFill>
            </a:endParaRPr>
          </a:p>
          <a:p>
            <a:pPr>
              <a:lnSpc>
                <a:spcPct val="120000"/>
              </a:lnSpc>
              <a:spcBef>
                <a:spcPts val="600"/>
              </a:spcBef>
              <a:buClr>
                <a:srgbClr val="003D78"/>
              </a:buClr>
            </a:pPr>
            <a:endParaRPr lang="ru-RU" sz="1400" dirty="0">
              <a:solidFill>
                <a:schemeClr val="tx1"/>
              </a:solidFill>
            </a:endParaRPr>
          </a:p>
          <a:p>
            <a:pPr marL="285750" indent="-285750">
              <a:lnSpc>
                <a:spcPct val="120000"/>
              </a:lnSpc>
              <a:spcBef>
                <a:spcPts val="600"/>
              </a:spcBef>
              <a:buClr>
                <a:srgbClr val="003D78"/>
              </a:buClr>
              <a:buFont typeface="Arial" charset="0"/>
              <a:buChar char="•"/>
            </a:pPr>
            <a:r>
              <a:rPr lang="ru-RU" sz="1400" dirty="0">
                <a:solidFill>
                  <a:schemeClr val="tx1"/>
                </a:solidFill>
              </a:rPr>
              <a:t>Это простой, маленький и легкий коллекторный электромотор.</a:t>
            </a:r>
          </a:p>
        </p:txBody>
      </p:sp>
      <p:cxnSp>
        <p:nvCxnSpPr>
          <p:cNvPr id="24582" name="Прямая соединительная линия 17"/>
          <p:cNvCxnSpPr>
            <a:cxnSpLocks noChangeShapeType="1"/>
          </p:cNvCxnSpPr>
          <p:nvPr/>
        </p:nvCxnSpPr>
        <p:spPr bwMode="auto">
          <a:xfrm>
            <a:off x="395287" y="3933825"/>
            <a:ext cx="4176713" cy="0"/>
          </a:xfrm>
          <a:prstGeom prst="line">
            <a:avLst/>
          </a:prstGeom>
          <a:noFill/>
          <a:ln w="9525" algn="ctr">
            <a:solidFill>
              <a:srgbClr val="091858"/>
            </a:solidFill>
            <a:round/>
            <a:headEnd/>
            <a:tailEnd/>
          </a:ln>
        </p:spPr>
      </p:cxnSp>
      <p:sp>
        <p:nvSpPr>
          <p:cNvPr id="24583" name="Прямоугольник 15"/>
          <p:cNvSpPr>
            <a:spLocks noChangeArrowheads="1"/>
          </p:cNvSpPr>
          <p:nvPr/>
        </p:nvSpPr>
        <p:spPr bwMode="auto">
          <a:xfrm>
            <a:off x="54550" y="4768056"/>
            <a:ext cx="4176713" cy="603250"/>
          </a:xfrm>
          <a:prstGeom prst="rect">
            <a:avLst/>
          </a:prstGeom>
          <a:noFill/>
          <a:ln w="9525">
            <a:noFill/>
            <a:miter lim="800000"/>
            <a:headEnd/>
            <a:tailEnd/>
          </a:ln>
        </p:spPr>
        <p:txBody>
          <a:bodyPr>
            <a:spAutoFit/>
          </a:bodyPr>
          <a:lstStyle/>
          <a:p>
            <a:pPr marL="285750" indent="-285750">
              <a:lnSpc>
                <a:spcPct val="120000"/>
              </a:lnSpc>
              <a:spcBef>
                <a:spcPts val="600"/>
              </a:spcBef>
              <a:buClr>
                <a:srgbClr val="003D78"/>
              </a:buClr>
              <a:buFont typeface="Arial" charset="0"/>
              <a:buChar char="•"/>
            </a:pPr>
            <a:r>
              <a:rPr lang="ru-RU" sz="1400" dirty="0">
                <a:solidFill>
                  <a:schemeClr val="tx1"/>
                </a:solidFill>
              </a:rPr>
              <a:t>Получилась вот такая 3</a:t>
            </a:r>
            <a:r>
              <a:rPr lang="en-US" sz="1400" dirty="0">
                <a:solidFill>
                  <a:schemeClr val="tx1"/>
                </a:solidFill>
              </a:rPr>
              <a:t>D</a:t>
            </a:r>
            <a:r>
              <a:rPr lang="ru-RU" sz="1400" dirty="0">
                <a:solidFill>
                  <a:schemeClr val="tx1"/>
                </a:solidFill>
              </a:rPr>
              <a:t> модель моего двигателя.</a:t>
            </a:r>
          </a:p>
        </p:txBody>
      </p:sp>
      <p:pic>
        <p:nvPicPr>
          <p:cNvPr id="24584" name="Picture 9" descr="чертеж-2"/>
          <p:cNvPicPr>
            <a:picLocks noChangeAspect="1" noChangeArrowheads="1"/>
          </p:cNvPicPr>
          <p:nvPr/>
        </p:nvPicPr>
        <p:blipFill>
          <a:blip r:embed="rId3"/>
          <a:srcRect/>
          <a:stretch>
            <a:fillRect/>
          </a:stretch>
        </p:blipFill>
        <p:spPr bwMode="auto">
          <a:xfrm>
            <a:off x="5076825" y="827088"/>
            <a:ext cx="3959225" cy="3094037"/>
          </a:xfrm>
          <a:prstGeom prst="rect">
            <a:avLst/>
          </a:prstGeom>
          <a:noFill/>
          <a:ln w="9525">
            <a:noFill/>
            <a:miter lim="800000"/>
            <a:headEnd/>
            <a:tailEnd/>
          </a:ln>
        </p:spPr>
      </p:pic>
      <p:pic>
        <p:nvPicPr>
          <p:cNvPr id="24585" name="Picture 10" descr="мотор-1"/>
          <p:cNvPicPr>
            <a:picLocks noChangeAspect="1" noChangeArrowheads="1"/>
          </p:cNvPicPr>
          <p:nvPr/>
        </p:nvPicPr>
        <p:blipFill>
          <a:blip r:embed="rId4"/>
          <a:srcRect/>
          <a:stretch>
            <a:fillRect/>
          </a:stretch>
        </p:blipFill>
        <p:spPr bwMode="auto">
          <a:xfrm>
            <a:off x="4914900" y="4005263"/>
            <a:ext cx="4140200" cy="2128837"/>
          </a:xfrm>
          <a:prstGeom prst="rect">
            <a:avLst/>
          </a:prstGeom>
          <a:noFill/>
          <a:ln w="9525">
            <a:noFill/>
            <a:miter lim="800000"/>
            <a:headEnd/>
            <a:tailEnd/>
          </a:ln>
        </p:spPr>
      </p:pic>
      <p:sp>
        <p:nvSpPr>
          <p:cNvPr id="11" name="Заголовок 2"/>
          <p:cNvSpPr>
            <a:spLocks/>
          </p:cNvSpPr>
          <p:nvPr/>
        </p:nvSpPr>
        <p:spPr bwMode="auto">
          <a:xfrm>
            <a:off x="6228230" y="9526"/>
            <a:ext cx="2915870" cy="323044"/>
          </a:xfrm>
          <a:prstGeom prst="rect">
            <a:avLst/>
          </a:prstGeom>
          <a:noFill/>
          <a:ln w="9525">
            <a:noFill/>
            <a:miter lim="800000"/>
            <a:headEnd/>
            <a:tailEnd/>
          </a:ln>
          <a:effectLst/>
        </p:spPr>
        <p:txBody>
          <a:bodyPr anchor="ctr"/>
          <a:lstStyle/>
          <a:p>
            <a:pPr eaLnBrk="0" hangingPunct="0"/>
            <a:r>
              <a:rPr lang="ru-RU" dirty="0">
                <a:solidFill>
                  <a:schemeClr val="bg1">
                    <a:lumMod val="65000"/>
                  </a:schemeClr>
                </a:solidFill>
                <a:latin typeface="+mn-lt"/>
                <a:cs typeface="Arial" panose="020B0604020202020204" pitchFamily="34" charset="0"/>
              </a:rPr>
              <a:t>Сивокоз </a:t>
            </a:r>
            <a:r>
              <a:rPr lang="ru-RU" dirty="0" smtClean="0">
                <a:solidFill>
                  <a:schemeClr val="bg1">
                    <a:lumMod val="65000"/>
                  </a:schemeClr>
                </a:solidFill>
                <a:latin typeface="+mn-lt"/>
                <a:cs typeface="Arial" panose="020B0604020202020204" pitchFamily="34" charset="0"/>
              </a:rPr>
              <a:t>Артем г.Таганрог 2017</a:t>
            </a:r>
            <a:endParaRPr lang="ru-RU" dirty="0">
              <a:solidFill>
                <a:schemeClr val="bg1">
                  <a:lumMod val="65000"/>
                </a:schemeClr>
              </a:solidFill>
              <a:latin typeface="+mn-lt"/>
              <a:cs typeface="Arial" panose="020B0604020202020204" pitchFamily="34" charset="0"/>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000" r="-2000"/>
          </a:stretch>
        </a:blipFill>
        <a:effectLst/>
      </p:bgPr>
    </p:bg>
    <p:spTree>
      <p:nvGrpSpPr>
        <p:cNvPr id="1" name=""/>
        <p:cNvGrpSpPr/>
        <p:nvPr/>
      </p:nvGrpSpPr>
      <p:grpSpPr>
        <a:xfrm>
          <a:off x="0" y="0"/>
          <a:ext cx="0" cy="0"/>
          <a:chOff x="0" y="0"/>
          <a:chExt cx="0" cy="0"/>
        </a:xfrm>
      </p:grpSpPr>
      <p:sp>
        <p:nvSpPr>
          <p:cNvPr id="25601" name="Заголовок 2"/>
          <p:cNvSpPr>
            <a:spLocks noGrp="1"/>
          </p:cNvSpPr>
          <p:nvPr>
            <p:ph type="title" idx="4294967295"/>
          </p:nvPr>
        </p:nvSpPr>
        <p:spPr>
          <a:xfrm>
            <a:off x="250825" y="188913"/>
            <a:ext cx="4321175" cy="649287"/>
          </a:xfrm>
        </p:spPr>
        <p:txBody>
          <a:bodyPr/>
          <a:lstStyle/>
          <a:p>
            <a:r>
              <a:rPr lang="ru-RU" sz="2400" dirty="0" smtClean="0">
                <a:latin typeface="Verdana" panose="020B0604030504040204" pitchFamily="34" charset="0"/>
                <a:ea typeface="Verdana" panose="020B0604030504040204" pitchFamily="34" charset="0"/>
                <a:cs typeface="Verdana" panose="020B0604030504040204" pitchFamily="34" charset="0"/>
              </a:rPr>
              <a:t>ЧЕРТЁЖ ВИНТА</a:t>
            </a:r>
          </a:p>
        </p:txBody>
      </p:sp>
      <p:sp>
        <p:nvSpPr>
          <p:cNvPr id="25602" name="Номер слайда 4"/>
          <p:cNvSpPr txBox="1">
            <a:spLocks noGrp="1"/>
          </p:cNvSpPr>
          <p:nvPr/>
        </p:nvSpPr>
        <p:spPr bwMode="auto">
          <a:xfrm>
            <a:off x="8423275" y="5805488"/>
            <a:ext cx="720725" cy="476250"/>
          </a:xfrm>
          <a:prstGeom prst="rect">
            <a:avLst/>
          </a:prstGeom>
          <a:noFill/>
          <a:ln w="9525">
            <a:noFill/>
            <a:miter lim="800000"/>
            <a:headEnd/>
            <a:tailEnd/>
          </a:ln>
        </p:spPr>
        <p:txBody>
          <a:bodyPr/>
          <a:lstStyle/>
          <a:p>
            <a:pPr algn="r"/>
            <a:fld id="{4286727B-44F8-45FA-B6CE-624FF2901194}" type="slidenum">
              <a:rPr lang="ru-RU" sz="1400" b="1">
                <a:solidFill>
                  <a:srgbClr val="003D78"/>
                </a:solidFill>
              </a:rPr>
              <a:pPr algn="r"/>
              <a:t>13</a:t>
            </a:fld>
            <a:endParaRPr lang="ru-RU" sz="1400" b="1">
              <a:solidFill>
                <a:srgbClr val="003D78"/>
              </a:solidFill>
            </a:endParaRPr>
          </a:p>
        </p:txBody>
      </p:sp>
      <p:cxnSp>
        <p:nvCxnSpPr>
          <p:cNvPr id="25603" name="Прямая соединительная линия 17"/>
          <p:cNvCxnSpPr>
            <a:cxnSpLocks noChangeShapeType="1"/>
          </p:cNvCxnSpPr>
          <p:nvPr/>
        </p:nvCxnSpPr>
        <p:spPr bwMode="auto">
          <a:xfrm>
            <a:off x="323850" y="908050"/>
            <a:ext cx="2952750" cy="0"/>
          </a:xfrm>
          <a:prstGeom prst="line">
            <a:avLst/>
          </a:prstGeom>
          <a:noFill/>
          <a:ln w="9525" algn="ctr">
            <a:solidFill>
              <a:srgbClr val="091858"/>
            </a:solidFill>
            <a:round/>
            <a:headEnd/>
            <a:tailEnd/>
          </a:ln>
        </p:spPr>
      </p:cxnSp>
      <p:sp>
        <p:nvSpPr>
          <p:cNvPr id="25604" name="Прямоугольник 15"/>
          <p:cNvSpPr>
            <a:spLocks noChangeArrowheads="1"/>
          </p:cNvSpPr>
          <p:nvPr/>
        </p:nvSpPr>
        <p:spPr bwMode="auto">
          <a:xfrm>
            <a:off x="0" y="981075"/>
            <a:ext cx="3276600" cy="1778000"/>
          </a:xfrm>
          <a:prstGeom prst="rect">
            <a:avLst/>
          </a:prstGeom>
          <a:noFill/>
          <a:ln w="9525">
            <a:noFill/>
            <a:miter lim="800000"/>
            <a:headEnd/>
            <a:tailEnd/>
          </a:ln>
        </p:spPr>
        <p:txBody>
          <a:bodyPr>
            <a:spAutoFit/>
          </a:bodyPr>
          <a:lstStyle/>
          <a:p>
            <a:pPr marL="285750" indent="-285750">
              <a:lnSpc>
                <a:spcPct val="120000"/>
              </a:lnSpc>
              <a:spcBef>
                <a:spcPts val="600"/>
              </a:spcBef>
              <a:buClr>
                <a:srgbClr val="003D78"/>
              </a:buClr>
              <a:buFont typeface="Arial" charset="0"/>
              <a:buChar char="•"/>
            </a:pPr>
            <a:r>
              <a:rPr lang="ru-RU" sz="1400">
                <a:solidFill>
                  <a:schemeClr val="tx1"/>
                </a:solidFill>
              </a:rPr>
              <a:t>Теперь я спроектирую винт.</a:t>
            </a:r>
          </a:p>
          <a:p>
            <a:pPr marL="285750" indent="-285750">
              <a:lnSpc>
                <a:spcPct val="120000"/>
              </a:lnSpc>
              <a:spcBef>
                <a:spcPts val="600"/>
              </a:spcBef>
              <a:buClr>
                <a:srgbClr val="003D78"/>
              </a:buClr>
              <a:buFont typeface="Arial" charset="0"/>
              <a:buChar char="•"/>
            </a:pPr>
            <a:r>
              <a:rPr lang="ru-RU" sz="1400">
                <a:solidFill>
                  <a:schemeClr val="tx1"/>
                </a:solidFill>
              </a:rPr>
              <a:t>Чертим основание и лопасти.</a:t>
            </a:r>
          </a:p>
          <a:p>
            <a:pPr marL="285750" indent="-285750">
              <a:lnSpc>
                <a:spcPct val="120000"/>
              </a:lnSpc>
              <a:spcBef>
                <a:spcPts val="600"/>
              </a:spcBef>
              <a:buClr>
                <a:srgbClr val="003D78"/>
              </a:buClr>
              <a:buFont typeface="Arial" charset="0"/>
              <a:buChar char="•"/>
            </a:pPr>
            <a:r>
              <a:rPr lang="ru-RU" sz="1400">
                <a:solidFill>
                  <a:schemeClr val="tx1"/>
                </a:solidFill>
              </a:rPr>
              <a:t>Далее делаем скругление передней части основания винта и передней и задней граней лопастей. </a:t>
            </a:r>
          </a:p>
        </p:txBody>
      </p:sp>
      <p:sp>
        <p:nvSpPr>
          <p:cNvPr id="25606" name="Прямоугольник 15"/>
          <p:cNvSpPr>
            <a:spLocks noChangeArrowheads="1"/>
          </p:cNvSpPr>
          <p:nvPr/>
        </p:nvSpPr>
        <p:spPr bwMode="auto">
          <a:xfrm>
            <a:off x="6588125" y="3429000"/>
            <a:ext cx="2376488" cy="1881188"/>
          </a:xfrm>
          <a:prstGeom prst="rect">
            <a:avLst/>
          </a:prstGeom>
          <a:noFill/>
          <a:ln w="9525">
            <a:noFill/>
            <a:miter lim="800000"/>
            <a:headEnd/>
            <a:tailEnd/>
          </a:ln>
        </p:spPr>
        <p:txBody>
          <a:bodyPr>
            <a:spAutoFit/>
          </a:bodyPr>
          <a:lstStyle/>
          <a:p>
            <a:pPr>
              <a:lnSpc>
                <a:spcPct val="120000"/>
              </a:lnSpc>
              <a:spcBef>
                <a:spcPts val="600"/>
              </a:spcBef>
              <a:buClr>
                <a:srgbClr val="003D78"/>
              </a:buClr>
              <a:buFont typeface="Arial" charset="0"/>
              <a:buNone/>
            </a:pPr>
            <a:r>
              <a:rPr lang="ru-RU" sz="1400" dirty="0">
                <a:solidFill>
                  <a:schemeClr val="tx1"/>
                </a:solidFill>
              </a:rPr>
              <a:t>Лопасти приняли форму крыла самолета. Это уменьшит сопротивление и увеличит подъемную силу за счет увеличения длинны поверхности верхней части </a:t>
            </a:r>
            <a:r>
              <a:rPr lang="ru-RU" sz="1400" dirty="0" smtClean="0">
                <a:solidFill>
                  <a:schemeClr val="tx1"/>
                </a:solidFill>
              </a:rPr>
              <a:t>лопасти.</a:t>
            </a:r>
            <a:endParaRPr lang="ru-RU" sz="1400" dirty="0">
              <a:solidFill>
                <a:schemeClr val="tx1"/>
              </a:solidFill>
            </a:endParaRPr>
          </a:p>
        </p:txBody>
      </p:sp>
      <p:pic>
        <p:nvPicPr>
          <p:cNvPr id="25607" name="Picture 11" descr="винт 0"/>
          <p:cNvPicPr>
            <a:picLocks noChangeAspect="1" noChangeArrowheads="1"/>
          </p:cNvPicPr>
          <p:nvPr/>
        </p:nvPicPr>
        <p:blipFill>
          <a:blip r:embed="rId3"/>
          <a:srcRect/>
          <a:stretch>
            <a:fillRect/>
          </a:stretch>
        </p:blipFill>
        <p:spPr bwMode="auto">
          <a:xfrm>
            <a:off x="3635375" y="836613"/>
            <a:ext cx="5364163" cy="2325687"/>
          </a:xfrm>
          <a:prstGeom prst="rect">
            <a:avLst/>
          </a:prstGeom>
          <a:noFill/>
          <a:ln w="9525">
            <a:noFill/>
            <a:miter lim="800000"/>
            <a:headEnd/>
            <a:tailEnd/>
          </a:ln>
        </p:spPr>
      </p:pic>
      <p:cxnSp>
        <p:nvCxnSpPr>
          <p:cNvPr id="25608" name="Прямая соединительная линия 17"/>
          <p:cNvCxnSpPr>
            <a:cxnSpLocks noChangeShapeType="1"/>
          </p:cNvCxnSpPr>
          <p:nvPr/>
        </p:nvCxnSpPr>
        <p:spPr bwMode="auto">
          <a:xfrm>
            <a:off x="6624638" y="3357563"/>
            <a:ext cx="2339975" cy="0"/>
          </a:xfrm>
          <a:prstGeom prst="line">
            <a:avLst/>
          </a:prstGeom>
          <a:noFill/>
          <a:ln w="9525" algn="ctr">
            <a:solidFill>
              <a:srgbClr val="091858"/>
            </a:solidFill>
            <a:round/>
            <a:headEnd/>
            <a:tailEnd/>
          </a:ln>
        </p:spPr>
      </p:cxnSp>
      <p:pic>
        <p:nvPicPr>
          <p:cNvPr id="25609" name="Picture 13" descr="винт 0"/>
          <p:cNvPicPr>
            <a:picLocks noChangeAspect="1" noChangeArrowheads="1"/>
          </p:cNvPicPr>
          <p:nvPr/>
        </p:nvPicPr>
        <p:blipFill>
          <a:blip r:embed="rId4"/>
          <a:srcRect/>
          <a:stretch>
            <a:fillRect/>
          </a:stretch>
        </p:blipFill>
        <p:spPr bwMode="auto">
          <a:xfrm>
            <a:off x="179388" y="3284538"/>
            <a:ext cx="1719262" cy="2884487"/>
          </a:xfrm>
          <a:prstGeom prst="rect">
            <a:avLst/>
          </a:prstGeom>
          <a:noFill/>
          <a:ln w="9525">
            <a:noFill/>
            <a:miter lim="800000"/>
            <a:headEnd/>
            <a:tailEnd/>
          </a:ln>
        </p:spPr>
      </p:pic>
      <p:pic>
        <p:nvPicPr>
          <p:cNvPr id="25610" name="Picture 14" descr="винт 0"/>
          <p:cNvPicPr>
            <a:picLocks noChangeAspect="1" noChangeArrowheads="1"/>
          </p:cNvPicPr>
          <p:nvPr/>
        </p:nvPicPr>
        <p:blipFill>
          <a:blip r:embed="rId5"/>
          <a:srcRect/>
          <a:stretch>
            <a:fillRect/>
          </a:stretch>
        </p:blipFill>
        <p:spPr bwMode="auto">
          <a:xfrm>
            <a:off x="1885950" y="3357563"/>
            <a:ext cx="2330450" cy="2808287"/>
          </a:xfrm>
          <a:prstGeom prst="rect">
            <a:avLst/>
          </a:prstGeom>
          <a:noFill/>
          <a:ln w="9525">
            <a:noFill/>
            <a:miter lim="800000"/>
            <a:headEnd/>
            <a:tailEnd/>
          </a:ln>
        </p:spPr>
      </p:pic>
      <p:pic>
        <p:nvPicPr>
          <p:cNvPr id="25611" name="Picture 15" descr="винт 0"/>
          <p:cNvPicPr>
            <a:picLocks noChangeAspect="1" noChangeArrowheads="1"/>
          </p:cNvPicPr>
          <p:nvPr/>
        </p:nvPicPr>
        <p:blipFill>
          <a:blip r:embed="rId6"/>
          <a:srcRect/>
          <a:stretch>
            <a:fillRect/>
          </a:stretch>
        </p:blipFill>
        <p:spPr bwMode="auto">
          <a:xfrm>
            <a:off x="4198938" y="3370263"/>
            <a:ext cx="2290762" cy="2760662"/>
          </a:xfrm>
          <a:prstGeom prst="rect">
            <a:avLst/>
          </a:prstGeom>
          <a:noFill/>
          <a:ln w="9525">
            <a:noFill/>
            <a:miter lim="800000"/>
            <a:headEnd/>
            <a:tailEnd/>
          </a:ln>
        </p:spPr>
      </p:pic>
      <p:sp>
        <p:nvSpPr>
          <p:cNvPr id="13" name="Заголовок 2"/>
          <p:cNvSpPr>
            <a:spLocks/>
          </p:cNvSpPr>
          <p:nvPr/>
        </p:nvSpPr>
        <p:spPr bwMode="auto">
          <a:xfrm>
            <a:off x="6228230" y="9526"/>
            <a:ext cx="2915870" cy="323044"/>
          </a:xfrm>
          <a:prstGeom prst="rect">
            <a:avLst/>
          </a:prstGeom>
          <a:noFill/>
          <a:ln w="9525">
            <a:noFill/>
            <a:miter lim="800000"/>
            <a:headEnd/>
            <a:tailEnd/>
          </a:ln>
          <a:effectLst/>
        </p:spPr>
        <p:txBody>
          <a:bodyPr anchor="ctr"/>
          <a:lstStyle/>
          <a:p>
            <a:pPr eaLnBrk="0" hangingPunct="0"/>
            <a:r>
              <a:rPr lang="ru-RU" dirty="0">
                <a:solidFill>
                  <a:schemeClr val="bg1">
                    <a:lumMod val="65000"/>
                  </a:schemeClr>
                </a:solidFill>
                <a:latin typeface="+mn-lt"/>
                <a:cs typeface="Arial" panose="020B0604020202020204" pitchFamily="34" charset="0"/>
              </a:rPr>
              <a:t>Сивокоз </a:t>
            </a:r>
            <a:r>
              <a:rPr lang="ru-RU" dirty="0" smtClean="0">
                <a:solidFill>
                  <a:schemeClr val="bg1">
                    <a:lumMod val="65000"/>
                  </a:schemeClr>
                </a:solidFill>
                <a:latin typeface="+mn-lt"/>
                <a:cs typeface="Arial" panose="020B0604020202020204" pitchFamily="34" charset="0"/>
              </a:rPr>
              <a:t>Артем г.Таганрог 2017</a:t>
            </a:r>
            <a:endParaRPr lang="ru-RU" dirty="0">
              <a:solidFill>
                <a:schemeClr val="bg1">
                  <a:lumMod val="65000"/>
                </a:schemeClr>
              </a:solidFill>
              <a:latin typeface="+mn-lt"/>
              <a:cs typeface="Arial" panose="020B0604020202020204" pitchFamily="34" charset="0"/>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000" r="-2000"/>
          </a:stretch>
        </a:blipFill>
        <a:effectLst/>
      </p:bgPr>
    </p:bg>
    <p:spTree>
      <p:nvGrpSpPr>
        <p:cNvPr id="1" name=""/>
        <p:cNvGrpSpPr/>
        <p:nvPr/>
      </p:nvGrpSpPr>
      <p:grpSpPr>
        <a:xfrm>
          <a:off x="0" y="0"/>
          <a:ext cx="0" cy="0"/>
          <a:chOff x="0" y="0"/>
          <a:chExt cx="0" cy="0"/>
        </a:xfrm>
      </p:grpSpPr>
      <p:sp>
        <p:nvSpPr>
          <p:cNvPr id="26625" name="Заголовок 2"/>
          <p:cNvSpPr>
            <a:spLocks noGrp="1"/>
          </p:cNvSpPr>
          <p:nvPr>
            <p:ph type="title" idx="4294967295"/>
          </p:nvPr>
        </p:nvSpPr>
        <p:spPr>
          <a:xfrm>
            <a:off x="250825" y="188913"/>
            <a:ext cx="4321175" cy="503707"/>
          </a:xfrm>
        </p:spPr>
        <p:txBody>
          <a:bodyPr/>
          <a:lstStyle/>
          <a:p>
            <a:r>
              <a:rPr lang="ru-RU" sz="2400" dirty="0" smtClean="0">
                <a:latin typeface="Verdana" panose="020B0604030504040204" pitchFamily="34" charset="0"/>
                <a:ea typeface="Verdana" panose="020B0604030504040204" pitchFamily="34" charset="0"/>
                <a:cs typeface="Verdana" panose="020B0604030504040204" pitchFamily="34" charset="0"/>
              </a:rPr>
              <a:t>ЧЕРТЕЖ КРЫЛА</a:t>
            </a:r>
          </a:p>
        </p:txBody>
      </p:sp>
      <p:sp>
        <p:nvSpPr>
          <p:cNvPr id="26626" name="Номер слайда 4"/>
          <p:cNvSpPr txBox="1">
            <a:spLocks noGrp="1"/>
          </p:cNvSpPr>
          <p:nvPr/>
        </p:nvSpPr>
        <p:spPr bwMode="auto">
          <a:xfrm>
            <a:off x="8423275" y="5805488"/>
            <a:ext cx="720725" cy="476250"/>
          </a:xfrm>
          <a:prstGeom prst="rect">
            <a:avLst/>
          </a:prstGeom>
          <a:noFill/>
          <a:ln w="9525">
            <a:noFill/>
            <a:miter lim="800000"/>
            <a:headEnd/>
            <a:tailEnd/>
          </a:ln>
        </p:spPr>
        <p:txBody>
          <a:bodyPr/>
          <a:lstStyle/>
          <a:p>
            <a:pPr algn="r"/>
            <a:fld id="{75F476D5-7FF5-48CB-8AE9-CAC2174A83E1}" type="slidenum">
              <a:rPr lang="ru-RU" sz="1400" b="1">
                <a:solidFill>
                  <a:srgbClr val="003D78"/>
                </a:solidFill>
              </a:rPr>
              <a:pPr algn="r"/>
              <a:t>14</a:t>
            </a:fld>
            <a:endParaRPr lang="ru-RU" sz="1400" b="1">
              <a:solidFill>
                <a:srgbClr val="003D78"/>
              </a:solidFill>
            </a:endParaRPr>
          </a:p>
        </p:txBody>
      </p:sp>
      <p:cxnSp>
        <p:nvCxnSpPr>
          <p:cNvPr id="26627" name="Прямая соединительная линия 17"/>
          <p:cNvCxnSpPr>
            <a:cxnSpLocks noChangeShapeType="1"/>
          </p:cNvCxnSpPr>
          <p:nvPr/>
        </p:nvCxnSpPr>
        <p:spPr bwMode="auto">
          <a:xfrm>
            <a:off x="377664" y="836640"/>
            <a:ext cx="4032118" cy="0"/>
          </a:xfrm>
          <a:prstGeom prst="line">
            <a:avLst/>
          </a:prstGeom>
          <a:noFill/>
          <a:ln w="9525" algn="ctr">
            <a:solidFill>
              <a:srgbClr val="091858"/>
            </a:solidFill>
            <a:round/>
            <a:headEnd/>
            <a:tailEnd/>
          </a:ln>
        </p:spPr>
      </p:cxnSp>
      <p:sp>
        <p:nvSpPr>
          <p:cNvPr id="26628" name="Прямоугольник 15"/>
          <p:cNvSpPr>
            <a:spLocks noChangeArrowheads="1"/>
          </p:cNvSpPr>
          <p:nvPr/>
        </p:nvSpPr>
        <p:spPr bwMode="auto">
          <a:xfrm>
            <a:off x="1" y="981075"/>
            <a:ext cx="4644010" cy="5013680"/>
          </a:xfrm>
          <a:prstGeom prst="rect">
            <a:avLst/>
          </a:prstGeom>
          <a:noFill/>
          <a:ln w="9525">
            <a:noFill/>
            <a:miter lim="800000"/>
            <a:headEnd/>
            <a:tailEnd/>
          </a:ln>
        </p:spPr>
        <p:txBody>
          <a:bodyPr wrap="square">
            <a:spAutoFit/>
          </a:bodyPr>
          <a:lstStyle/>
          <a:p>
            <a:pPr marL="285750" indent="-285750">
              <a:lnSpc>
                <a:spcPct val="120000"/>
              </a:lnSpc>
              <a:spcBef>
                <a:spcPts val="600"/>
              </a:spcBef>
              <a:buClr>
                <a:srgbClr val="003D78"/>
              </a:buClr>
              <a:buFont typeface="Arial" charset="0"/>
              <a:buChar char="•"/>
            </a:pPr>
            <a:r>
              <a:rPr lang="ru-RU" sz="1400" dirty="0">
                <a:solidFill>
                  <a:schemeClr val="tx1"/>
                </a:solidFill>
              </a:rPr>
              <a:t>После того, как я начертил чертеж двигателя и винта, исходя из их размера я сделал предварительный чертеж своего крыла.</a:t>
            </a:r>
          </a:p>
          <a:p>
            <a:pPr marL="285750" indent="-285750">
              <a:lnSpc>
                <a:spcPct val="120000"/>
              </a:lnSpc>
              <a:spcBef>
                <a:spcPts val="600"/>
              </a:spcBef>
              <a:buClr>
                <a:srgbClr val="003D78"/>
              </a:buClr>
              <a:buFont typeface="Arial" charset="0"/>
              <a:buChar char="•"/>
            </a:pPr>
            <a:r>
              <a:rPr lang="ru-RU" sz="1400" dirty="0">
                <a:solidFill>
                  <a:schemeClr val="tx1"/>
                </a:solidFill>
              </a:rPr>
              <a:t>Так как я создаю не большой летательный аппарат, то крыло я сделал вытянутым </a:t>
            </a:r>
            <a:r>
              <a:rPr lang="ru-RU" sz="1400" dirty="0" smtClean="0">
                <a:solidFill>
                  <a:schemeClr val="tx1"/>
                </a:solidFill>
              </a:rPr>
              <a:t>вперед</a:t>
            </a:r>
            <a:r>
              <a:rPr lang="ru-RU" sz="1400" dirty="0">
                <a:solidFill>
                  <a:schemeClr val="tx1"/>
                </a:solidFill>
              </a:rPr>
              <a:t>, как у обычных</a:t>
            </a:r>
            <a:r>
              <a:rPr lang="ru-RU" dirty="0">
                <a:solidFill>
                  <a:schemeClr val="tx1"/>
                </a:solidFill>
              </a:rPr>
              <a:t> </a:t>
            </a:r>
            <a:r>
              <a:rPr lang="ru-RU" sz="1400" dirty="0">
                <a:solidFill>
                  <a:schemeClr val="tx1"/>
                </a:solidFill>
              </a:rPr>
              <a:t>бумажных самолетиков.</a:t>
            </a:r>
          </a:p>
          <a:p>
            <a:pPr marL="285750" indent="-285750">
              <a:lnSpc>
                <a:spcPct val="120000"/>
              </a:lnSpc>
              <a:spcBef>
                <a:spcPts val="600"/>
              </a:spcBef>
              <a:buClr>
                <a:srgbClr val="003D78"/>
              </a:buClr>
              <a:buFont typeface="Arial" charset="0"/>
              <a:buChar char="•"/>
            </a:pPr>
            <a:r>
              <a:rPr lang="ru-RU" sz="1400" dirty="0">
                <a:solidFill>
                  <a:schemeClr val="tx1"/>
                </a:solidFill>
              </a:rPr>
              <a:t>Длинна крыла получилась 180мм при его ширине в 70мм. </a:t>
            </a:r>
          </a:p>
          <a:p>
            <a:pPr marL="285750" indent="-285750">
              <a:lnSpc>
                <a:spcPct val="120000"/>
              </a:lnSpc>
              <a:spcBef>
                <a:spcPts val="600"/>
              </a:spcBef>
              <a:buClr>
                <a:srgbClr val="003D78"/>
              </a:buClr>
              <a:buFont typeface="Arial" charset="0"/>
              <a:buChar char="•"/>
            </a:pPr>
            <a:r>
              <a:rPr lang="ru-RU" sz="1400" dirty="0" smtClean="0">
                <a:solidFill>
                  <a:schemeClr val="tx1"/>
                </a:solidFill>
              </a:rPr>
              <a:t>Справа </a:t>
            </a:r>
            <a:r>
              <a:rPr lang="ru-RU" sz="1400" dirty="0">
                <a:solidFill>
                  <a:schemeClr val="tx1"/>
                </a:solidFill>
              </a:rPr>
              <a:t>нарисован крепеж крыла к корпусу размером 32 х 80 мм. Делать крепеж по всей </a:t>
            </a:r>
            <a:r>
              <a:rPr lang="ru-RU" sz="1400" dirty="0" smtClean="0">
                <a:solidFill>
                  <a:schemeClr val="tx1"/>
                </a:solidFill>
              </a:rPr>
              <a:t>длине </a:t>
            </a:r>
            <a:r>
              <a:rPr lang="ru-RU" sz="1400" dirty="0">
                <a:solidFill>
                  <a:schemeClr val="tx1"/>
                </a:solidFill>
              </a:rPr>
              <a:t>в </a:t>
            </a:r>
            <a:r>
              <a:rPr lang="ru-RU" sz="1400" dirty="0" smtClean="0">
                <a:solidFill>
                  <a:schemeClr val="tx1"/>
                </a:solidFill>
              </a:rPr>
              <a:t>180мм </a:t>
            </a:r>
            <a:r>
              <a:rPr lang="ru-RU" sz="1400" dirty="0">
                <a:solidFill>
                  <a:schemeClr val="tx1"/>
                </a:solidFill>
              </a:rPr>
              <a:t>я не </a:t>
            </a:r>
            <a:r>
              <a:rPr lang="ru-RU" sz="1400" dirty="0" smtClean="0">
                <a:solidFill>
                  <a:schemeClr val="tx1"/>
                </a:solidFill>
              </a:rPr>
              <a:t>стал, потому </a:t>
            </a:r>
            <a:r>
              <a:rPr lang="ru-RU" sz="1400" dirty="0">
                <a:solidFill>
                  <a:schemeClr val="tx1"/>
                </a:solidFill>
              </a:rPr>
              <a:t>что крыло будет выполнено из карбона и будет жестким и прочным. Сам крепеж будет загнут относительно крыла </a:t>
            </a:r>
            <a:r>
              <a:rPr lang="ru-RU" sz="1400" dirty="0" smtClean="0">
                <a:solidFill>
                  <a:schemeClr val="tx1"/>
                </a:solidFill>
              </a:rPr>
              <a:t>под 45 градусов. </a:t>
            </a:r>
            <a:r>
              <a:rPr lang="ru-RU" sz="1400" dirty="0">
                <a:solidFill>
                  <a:schemeClr val="tx1"/>
                </a:solidFill>
              </a:rPr>
              <a:t>Длину крепежа я рассчитал по формуле расчета треугольников с учетом угла наклона так, что бы винты </a:t>
            </a:r>
            <a:r>
              <a:rPr lang="ru-RU" sz="1400" dirty="0" smtClean="0">
                <a:solidFill>
                  <a:schemeClr val="tx1"/>
                </a:solidFill>
              </a:rPr>
              <a:t>моторов, </a:t>
            </a:r>
            <a:r>
              <a:rPr lang="ru-RU" sz="1400" dirty="0">
                <a:solidFill>
                  <a:schemeClr val="tx1"/>
                </a:solidFill>
              </a:rPr>
              <a:t>установленных на </a:t>
            </a:r>
            <a:r>
              <a:rPr lang="ru-RU" sz="1400" dirty="0" smtClean="0">
                <a:solidFill>
                  <a:schemeClr val="tx1"/>
                </a:solidFill>
              </a:rPr>
              <a:t>крыльях, </a:t>
            </a:r>
            <a:r>
              <a:rPr lang="ru-RU" sz="1400" dirty="0">
                <a:solidFill>
                  <a:schemeClr val="tx1"/>
                </a:solidFill>
              </a:rPr>
              <a:t>не касались друг друга и имелось не </a:t>
            </a:r>
            <a:r>
              <a:rPr lang="ru-RU" sz="1400" dirty="0" smtClean="0">
                <a:solidFill>
                  <a:schemeClr val="tx1"/>
                </a:solidFill>
              </a:rPr>
              <a:t>большое </a:t>
            </a:r>
            <a:r>
              <a:rPr lang="ru-RU" sz="1400" dirty="0">
                <a:solidFill>
                  <a:schemeClr val="tx1"/>
                </a:solidFill>
              </a:rPr>
              <a:t>расстояние.</a:t>
            </a:r>
            <a:endParaRPr lang="ru-RU" dirty="0"/>
          </a:p>
        </p:txBody>
      </p:sp>
      <p:pic>
        <p:nvPicPr>
          <p:cNvPr id="26630" name="Picture 13" descr="6"/>
          <p:cNvPicPr>
            <a:picLocks noChangeAspect="1" noChangeArrowheads="1"/>
          </p:cNvPicPr>
          <p:nvPr/>
        </p:nvPicPr>
        <p:blipFill>
          <a:blip r:embed="rId3"/>
          <a:srcRect/>
          <a:stretch>
            <a:fillRect/>
          </a:stretch>
        </p:blipFill>
        <p:spPr bwMode="auto">
          <a:xfrm>
            <a:off x="4932363" y="836613"/>
            <a:ext cx="3632200" cy="5111750"/>
          </a:xfrm>
          <a:prstGeom prst="rect">
            <a:avLst/>
          </a:prstGeom>
          <a:noFill/>
          <a:ln w="9525">
            <a:noFill/>
            <a:miter lim="800000"/>
            <a:headEnd/>
            <a:tailEnd/>
          </a:ln>
        </p:spPr>
      </p:pic>
      <p:sp>
        <p:nvSpPr>
          <p:cNvPr id="8" name="Заголовок 2"/>
          <p:cNvSpPr>
            <a:spLocks/>
          </p:cNvSpPr>
          <p:nvPr/>
        </p:nvSpPr>
        <p:spPr bwMode="auto">
          <a:xfrm>
            <a:off x="6228230" y="9526"/>
            <a:ext cx="2915870" cy="323044"/>
          </a:xfrm>
          <a:prstGeom prst="rect">
            <a:avLst/>
          </a:prstGeom>
          <a:noFill/>
          <a:ln w="9525">
            <a:noFill/>
            <a:miter lim="800000"/>
            <a:headEnd/>
            <a:tailEnd/>
          </a:ln>
          <a:effectLst/>
        </p:spPr>
        <p:txBody>
          <a:bodyPr anchor="ctr"/>
          <a:lstStyle/>
          <a:p>
            <a:pPr eaLnBrk="0" hangingPunct="0"/>
            <a:r>
              <a:rPr lang="ru-RU" dirty="0">
                <a:solidFill>
                  <a:schemeClr val="bg1">
                    <a:lumMod val="65000"/>
                  </a:schemeClr>
                </a:solidFill>
                <a:latin typeface="+mn-lt"/>
                <a:cs typeface="Arial" panose="020B0604020202020204" pitchFamily="34" charset="0"/>
              </a:rPr>
              <a:t>Сивокоз </a:t>
            </a:r>
            <a:r>
              <a:rPr lang="ru-RU" dirty="0" smtClean="0">
                <a:solidFill>
                  <a:schemeClr val="bg1">
                    <a:lumMod val="65000"/>
                  </a:schemeClr>
                </a:solidFill>
                <a:latin typeface="+mn-lt"/>
                <a:cs typeface="Arial" panose="020B0604020202020204" pitchFamily="34" charset="0"/>
              </a:rPr>
              <a:t>Артем г.Таганрог 2017</a:t>
            </a:r>
            <a:endParaRPr lang="ru-RU" dirty="0">
              <a:solidFill>
                <a:schemeClr val="bg1">
                  <a:lumMod val="65000"/>
                </a:schemeClr>
              </a:solidFill>
              <a:latin typeface="+mn-lt"/>
              <a:cs typeface="Arial" panose="020B0604020202020204" pitchFamily="34" charset="0"/>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000" r="-2000"/>
          </a:stretch>
        </a:blipFill>
        <a:effectLst/>
      </p:bgPr>
    </p:bg>
    <p:spTree>
      <p:nvGrpSpPr>
        <p:cNvPr id="1" name=""/>
        <p:cNvGrpSpPr/>
        <p:nvPr/>
      </p:nvGrpSpPr>
      <p:grpSpPr>
        <a:xfrm>
          <a:off x="0" y="0"/>
          <a:ext cx="0" cy="0"/>
          <a:chOff x="0" y="0"/>
          <a:chExt cx="0" cy="0"/>
        </a:xfrm>
      </p:grpSpPr>
      <p:sp>
        <p:nvSpPr>
          <p:cNvPr id="27649" name="Заголовок 2"/>
          <p:cNvSpPr>
            <a:spLocks noGrp="1"/>
          </p:cNvSpPr>
          <p:nvPr>
            <p:ph type="title" idx="4294967295"/>
          </p:nvPr>
        </p:nvSpPr>
        <p:spPr>
          <a:xfrm>
            <a:off x="250825" y="115888"/>
            <a:ext cx="4321175" cy="649287"/>
          </a:xfrm>
        </p:spPr>
        <p:txBody>
          <a:bodyPr/>
          <a:lstStyle/>
          <a:p>
            <a:r>
              <a:rPr lang="ru-RU" sz="2200" dirty="0" smtClean="0">
                <a:latin typeface="Verdana" panose="020B0604030504040204" pitchFamily="34" charset="0"/>
                <a:ea typeface="Verdana" panose="020B0604030504040204" pitchFamily="34" charset="0"/>
                <a:cs typeface="Verdana" panose="020B0604030504040204" pitchFamily="34" charset="0"/>
              </a:rPr>
              <a:t>КРЕПЛЕНИЕ ДВИГАТЕЛЯ</a:t>
            </a:r>
          </a:p>
        </p:txBody>
      </p:sp>
      <p:sp>
        <p:nvSpPr>
          <p:cNvPr id="27650" name="Номер слайда 4"/>
          <p:cNvSpPr txBox="1">
            <a:spLocks noGrp="1"/>
          </p:cNvSpPr>
          <p:nvPr/>
        </p:nvSpPr>
        <p:spPr bwMode="auto">
          <a:xfrm>
            <a:off x="8423275" y="5805488"/>
            <a:ext cx="720725" cy="476250"/>
          </a:xfrm>
          <a:prstGeom prst="rect">
            <a:avLst/>
          </a:prstGeom>
          <a:noFill/>
          <a:ln w="9525">
            <a:noFill/>
            <a:miter lim="800000"/>
            <a:headEnd/>
            <a:tailEnd/>
          </a:ln>
        </p:spPr>
        <p:txBody>
          <a:bodyPr/>
          <a:lstStyle/>
          <a:p>
            <a:pPr algn="r"/>
            <a:fld id="{68FDF1F6-C49E-4C21-8945-08F88CCA50B5}" type="slidenum">
              <a:rPr lang="ru-RU" sz="1400" b="1">
                <a:solidFill>
                  <a:srgbClr val="003D78"/>
                </a:solidFill>
              </a:rPr>
              <a:pPr algn="r"/>
              <a:t>15</a:t>
            </a:fld>
            <a:endParaRPr lang="ru-RU" sz="1400" b="1">
              <a:solidFill>
                <a:srgbClr val="003D78"/>
              </a:solidFill>
            </a:endParaRPr>
          </a:p>
        </p:txBody>
      </p:sp>
      <p:cxnSp>
        <p:nvCxnSpPr>
          <p:cNvPr id="27651" name="Прямая соединительная линия 17"/>
          <p:cNvCxnSpPr>
            <a:cxnSpLocks noChangeShapeType="1"/>
          </p:cNvCxnSpPr>
          <p:nvPr/>
        </p:nvCxnSpPr>
        <p:spPr bwMode="auto">
          <a:xfrm>
            <a:off x="369888" y="836613"/>
            <a:ext cx="4103687" cy="0"/>
          </a:xfrm>
          <a:prstGeom prst="line">
            <a:avLst/>
          </a:prstGeom>
          <a:noFill/>
          <a:ln w="9525" algn="ctr">
            <a:solidFill>
              <a:srgbClr val="091858"/>
            </a:solidFill>
            <a:round/>
            <a:headEnd/>
            <a:tailEnd/>
          </a:ln>
        </p:spPr>
      </p:cxnSp>
      <p:sp>
        <p:nvSpPr>
          <p:cNvPr id="27652" name="Прямоугольник 15"/>
          <p:cNvSpPr>
            <a:spLocks noChangeArrowheads="1"/>
          </p:cNvSpPr>
          <p:nvPr/>
        </p:nvSpPr>
        <p:spPr bwMode="auto">
          <a:xfrm>
            <a:off x="0" y="981075"/>
            <a:ext cx="4716463" cy="1461939"/>
          </a:xfrm>
          <a:prstGeom prst="rect">
            <a:avLst/>
          </a:prstGeom>
          <a:noFill/>
          <a:ln w="9525">
            <a:noFill/>
            <a:miter lim="800000"/>
            <a:headEnd/>
            <a:tailEnd/>
          </a:ln>
        </p:spPr>
        <p:txBody>
          <a:bodyPr>
            <a:spAutoFit/>
          </a:bodyPr>
          <a:lstStyle/>
          <a:p>
            <a:pPr marL="285750" indent="-285750">
              <a:lnSpc>
                <a:spcPct val="120000"/>
              </a:lnSpc>
              <a:spcBef>
                <a:spcPts val="600"/>
              </a:spcBef>
              <a:buClr>
                <a:srgbClr val="003D78"/>
              </a:buClr>
              <a:buFont typeface="Arial" charset="0"/>
              <a:buChar char="•"/>
            </a:pPr>
            <a:r>
              <a:rPr lang="ru-RU" sz="1400" dirty="0">
                <a:solidFill>
                  <a:schemeClr val="tx1"/>
                </a:solidFill>
              </a:rPr>
              <a:t>В моей </a:t>
            </a:r>
            <a:r>
              <a:rPr lang="ru-RU" sz="1400" dirty="0" smtClean="0">
                <a:solidFill>
                  <a:schemeClr val="tx1"/>
                </a:solidFill>
              </a:rPr>
              <a:t>конструкции, </a:t>
            </a:r>
            <a:r>
              <a:rPr lang="ru-RU" sz="1400" dirty="0">
                <a:solidFill>
                  <a:schemeClr val="tx1"/>
                </a:solidFill>
              </a:rPr>
              <a:t>крылья взаимосвязаны попарно. </a:t>
            </a:r>
          </a:p>
          <a:p>
            <a:pPr marL="285750" indent="-285750">
              <a:lnSpc>
                <a:spcPct val="120000"/>
              </a:lnSpc>
              <a:spcBef>
                <a:spcPts val="600"/>
              </a:spcBef>
              <a:buClr>
                <a:srgbClr val="003D78"/>
              </a:buClr>
              <a:buFont typeface="Arial" charset="0"/>
              <a:buChar char="•"/>
            </a:pPr>
            <a:r>
              <a:rPr lang="ru-RU" sz="1400" dirty="0">
                <a:solidFill>
                  <a:schemeClr val="tx1"/>
                </a:solidFill>
              </a:rPr>
              <a:t>По этому я добавляю </a:t>
            </a:r>
            <a:r>
              <a:rPr lang="ru-RU" sz="1400" dirty="0" smtClean="0">
                <a:solidFill>
                  <a:schemeClr val="tx1"/>
                </a:solidFill>
              </a:rPr>
              <a:t>справа </a:t>
            </a:r>
            <a:r>
              <a:rPr lang="ru-RU" sz="1400" dirty="0">
                <a:solidFill>
                  <a:schemeClr val="tx1"/>
                </a:solidFill>
              </a:rPr>
              <a:t>точно такое же по размерам крыло, только в его зеркальном отображении.</a:t>
            </a:r>
          </a:p>
        </p:txBody>
      </p:sp>
      <p:pic>
        <p:nvPicPr>
          <p:cNvPr id="27654" name="Picture 8" descr="6"/>
          <p:cNvPicPr>
            <a:picLocks noChangeAspect="1" noChangeArrowheads="1"/>
          </p:cNvPicPr>
          <p:nvPr/>
        </p:nvPicPr>
        <p:blipFill>
          <a:blip r:embed="rId3"/>
          <a:srcRect/>
          <a:stretch>
            <a:fillRect/>
          </a:stretch>
        </p:blipFill>
        <p:spPr bwMode="auto">
          <a:xfrm>
            <a:off x="5148263" y="620713"/>
            <a:ext cx="3340100" cy="2976562"/>
          </a:xfrm>
          <a:prstGeom prst="rect">
            <a:avLst/>
          </a:prstGeom>
          <a:noFill/>
          <a:ln w="9525">
            <a:noFill/>
            <a:miter lim="800000"/>
            <a:headEnd/>
            <a:tailEnd/>
          </a:ln>
        </p:spPr>
      </p:pic>
      <p:cxnSp>
        <p:nvCxnSpPr>
          <p:cNvPr id="27655" name="Прямая соединительная линия 17"/>
          <p:cNvCxnSpPr>
            <a:cxnSpLocks noChangeShapeType="1"/>
          </p:cNvCxnSpPr>
          <p:nvPr/>
        </p:nvCxnSpPr>
        <p:spPr bwMode="auto">
          <a:xfrm>
            <a:off x="4643438" y="3644900"/>
            <a:ext cx="4176712" cy="0"/>
          </a:xfrm>
          <a:prstGeom prst="line">
            <a:avLst/>
          </a:prstGeom>
          <a:noFill/>
          <a:ln w="9525" algn="ctr">
            <a:solidFill>
              <a:srgbClr val="091858"/>
            </a:solidFill>
            <a:round/>
            <a:headEnd/>
            <a:tailEnd/>
          </a:ln>
        </p:spPr>
      </p:cxnSp>
      <p:sp>
        <p:nvSpPr>
          <p:cNvPr id="27656" name="Прямоугольник 15"/>
          <p:cNvSpPr>
            <a:spLocks noChangeArrowheads="1"/>
          </p:cNvSpPr>
          <p:nvPr/>
        </p:nvSpPr>
        <p:spPr bwMode="auto">
          <a:xfrm>
            <a:off x="4572000" y="3789363"/>
            <a:ext cx="4572000" cy="2289175"/>
          </a:xfrm>
          <a:prstGeom prst="rect">
            <a:avLst/>
          </a:prstGeom>
          <a:noFill/>
          <a:ln w="9525">
            <a:noFill/>
            <a:miter lim="800000"/>
            <a:headEnd/>
            <a:tailEnd/>
          </a:ln>
        </p:spPr>
        <p:txBody>
          <a:bodyPr>
            <a:spAutoFit/>
          </a:bodyPr>
          <a:lstStyle/>
          <a:p>
            <a:pPr marL="285750" indent="-285750">
              <a:lnSpc>
                <a:spcPct val="120000"/>
              </a:lnSpc>
              <a:spcBef>
                <a:spcPts val="600"/>
              </a:spcBef>
              <a:buClr>
                <a:srgbClr val="003D78"/>
              </a:buClr>
              <a:buFont typeface="Arial" charset="0"/>
              <a:buChar char="•"/>
            </a:pPr>
            <a:r>
              <a:rPr lang="ru-RU" sz="1400" dirty="0">
                <a:solidFill>
                  <a:schemeClr val="tx1"/>
                </a:solidFill>
              </a:rPr>
              <a:t>Теперь нужно определиться с расположением двигателя на крыле.</a:t>
            </a:r>
          </a:p>
          <a:p>
            <a:pPr marL="285750" indent="-285750">
              <a:lnSpc>
                <a:spcPct val="120000"/>
              </a:lnSpc>
              <a:spcBef>
                <a:spcPts val="600"/>
              </a:spcBef>
              <a:buClr>
                <a:srgbClr val="003D78"/>
              </a:buClr>
              <a:buFont typeface="Arial" charset="0"/>
              <a:buChar char="•"/>
            </a:pPr>
            <a:r>
              <a:rPr lang="ru-RU" sz="1400" dirty="0">
                <a:solidFill>
                  <a:schemeClr val="tx1"/>
                </a:solidFill>
              </a:rPr>
              <a:t>Сделать нужные прорези под винт с </a:t>
            </a:r>
            <a:r>
              <a:rPr lang="ru-RU" sz="1400" dirty="0" smtClean="0">
                <a:solidFill>
                  <a:schemeClr val="tx1"/>
                </a:solidFill>
              </a:rPr>
              <a:t>небольшим </a:t>
            </a:r>
            <a:r>
              <a:rPr lang="ru-RU" sz="1400" dirty="0">
                <a:solidFill>
                  <a:schemeClr val="tx1"/>
                </a:solidFill>
              </a:rPr>
              <a:t>запасом, а так же под крепеж двигателя.</a:t>
            </a:r>
          </a:p>
          <a:p>
            <a:pPr marL="285750" indent="-285750">
              <a:lnSpc>
                <a:spcPct val="120000"/>
              </a:lnSpc>
              <a:spcBef>
                <a:spcPts val="600"/>
              </a:spcBef>
              <a:buClr>
                <a:srgbClr val="003D78"/>
              </a:buClr>
              <a:buFont typeface="Arial" charset="0"/>
              <a:buChar char="•"/>
            </a:pPr>
            <a:r>
              <a:rPr lang="ru-RU" sz="1400" dirty="0">
                <a:solidFill>
                  <a:schemeClr val="tx1"/>
                </a:solidFill>
              </a:rPr>
              <a:t>Двигатель будет прижиматься к крылу крышечкой, которая будет прикручена винтиками, под которые сделаны три круглых отверстия </a:t>
            </a:r>
          </a:p>
        </p:txBody>
      </p:sp>
      <p:pic>
        <p:nvPicPr>
          <p:cNvPr id="27657" name="Picture 11" descr="6"/>
          <p:cNvPicPr>
            <a:picLocks noChangeAspect="1" noChangeArrowheads="1"/>
          </p:cNvPicPr>
          <p:nvPr/>
        </p:nvPicPr>
        <p:blipFill>
          <a:blip r:embed="rId4"/>
          <a:srcRect/>
          <a:stretch>
            <a:fillRect/>
          </a:stretch>
        </p:blipFill>
        <p:spPr bwMode="auto">
          <a:xfrm>
            <a:off x="684213" y="3716338"/>
            <a:ext cx="3030537" cy="2370137"/>
          </a:xfrm>
          <a:prstGeom prst="rect">
            <a:avLst/>
          </a:prstGeom>
          <a:noFill/>
          <a:ln w="9525">
            <a:noFill/>
            <a:miter lim="800000"/>
            <a:headEnd/>
            <a:tailEnd/>
          </a:ln>
        </p:spPr>
      </p:pic>
      <p:sp>
        <p:nvSpPr>
          <p:cNvPr id="11" name="Заголовок 2"/>
          <p:cNvSpPr>
            <a:spLocks/>
          </p:cNvSpPr>
          <p:nvPr/>
        </p:nvSpPr>
        <p:spPr bwMode="auto">
          <a:xfrm>
            <a:off x="6228230" y="9526"/>
            <a:ext cx="2915870" cy="323044"/>
          </a:xfrm>
          <a:prstGeom prst="rect">
            <a:avLst/>
          </a:prstGeom>
          <a:noFill/>
          <a:ln w="9525">
            <a:noFill/>
            <a:miter lim="800000"/>
            <a:headEnd/>
            <a:tailEnd/>
          </a:ln>
          <a:effectLst/>
        </p:spPr>
        <p:txBody>
          <a:bodyPr anchor="ctr"/>
          <a:lstStyle/>
          <a:p>
            <a:pPr eaLnBrk="0" hangingPunct="0"/>
            <a:r>
              <a:rPr lang="ru-RU" dirty="0">
                <a:solidFill>
                  <a:schemeClr val="bg1">
                    <a:lumMod val="65000"/>
                  </a:schemeClr>
                </a:solidFill>
                <a:latin typeface="+mn-lt"/>
                <a:cs typeface="Arial" panose="020B0604020202020204" pitchFamily="34" charset="0"/>
              </a:rPr>
              <a:t>Сивокоз </a:t>
            </a:r>
            <a:r>
              <a:rPr lang="ru-RU" dirty="0" smtClean="0">
                <a:solidFill>
                  <a:schemeClr val="bg1">
                    <a:lumMod val="65000"/>
                  </a:schemeClr>
                </a:solidFill>
                <a:latin typeface="+mn-lt"/>
                <a:cs typeface="Arial" panose="020B0604020202020204" pitchFamily="34" charset="0"/>
              </a:rPr>
              <a:t>Артем г.Таганрог 2017</a:t>
            </a:r>
            <a:endParaRPr lang="ru-RU" dirty="0">
              <a:solidFill>
                <a:schemeClr val="bg1">
                  <a:lumMod val="65000"/>
                </a:schemeClr>
              </a:solidFill>
              <a:latin typeface="+mn-lt"/>
              <a:cs typeface="Arial" panose="020B0604020202020204" pitchFamily="34" charset="0"/>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000" r="-2000"/>
          </a:stretch>
        </a:blipFill>
        <a:effectLst/>
      </p:bgPr>
    </p:bg>
    <p:spTree>
      <p:nvGrpSpPr>
        <p:cNvPr id="1" name=""/>
        <p:cNvGrpSpPr/>
        <p:nvPr/>
      </p:nvGrpSpPr>
      <p:grpSpPr>
        <a:xfrm>
          <a:off x="0" y="0"/>
          <a:ext cx="0" cy="0"/>
          <a:chOff x="0" y="0"/>
          <a:chExt cx="0" cy="0"/>
        </a:xfrm>
      </p:grpSpPr>
      <p:sp>
        <p:nvSpPr>
          <p:cNvPr id="28673" name="Заголовок 2"/>
          <p:cNvSpPr>
            <a:spLocks noGrp="1"/>
          </p:cNvSpPr>
          <p:nvPr>
            <p:ph type="title" idx="4294967295"/>
          </p:nvPr>
        </p:nvSpPr>
        <p:spPr>
          <a:xfrm>
            <a:off x="250825" y="115888"/>
            <a:ext cx="3673085" cy="649287"/>
          </a:xfrm>
        </p:spPr>
        <p:txBody>
          <a:bodyPr/>
          <a:lstStyle/>
          <a:p>
            <a:r>
              <a:rPr lang="ru-RU" sz="2400" dirty="0" smtClean="0">
                <a:latin typeface="Verdana" panose="020B0604030504040204" pitchFamily="34" charset="0"/>
                <a:ea typeface="Verdana" panose="020B0604030504040204" pitchFamily="34" charset="0"/>
                <a:cs typeface="Verdana" panose="020B0604030504040204" pitchFamily="34" charset="0"/>
              </a:rPr>
              <a:t>КРЫШКА МОТОРА</a:t>
            </a:r>
          </a:p>
        </p:txBody>
      </p:sp>
      <p:sp>
        <p:nvSpPr>
          <p:cNvPr id="28674" name="Номер слайда 4"/>
          <p:cNvSpPr txBox="1">
            <a:spLocks noGrp="1"/>
          </p:cNvSpPr>
          <p:nvPr/>
        </p:nvSpPr>
        <p:spPr bwMode="auto">
          <a:xfrm>
            <a:off x="8423275" y="5805488"/>
            <a:ext cx="720725" cy="476250"/>
          </a:xfrm>
          <a:prstGeom prst="rect">
            <a:avLst/>
          </a:prstGeom>
          <a:noFill/>
          <a:ln w="9525">
            <a:noFill/>
            <a:miter lim="800000"/>
            <a:headEnd/>
            <a:tailEnd/>
          </a:ln>
        </p:spPr>
        <p:txBody>
          <a:bodyPr/>
          <a:lstStyle/>
          <a:p>
            <a:pPr algn="r"/>
            <a:fld id="{2430B511-0A8C-4E49-9514-2CC98B56CBB6}" type="slidenum">
              <a:rPr lang="ru-RU" sz="1400" b="1">
                <a:solidFill>
                  <a:srgbClr val="003D78"/>
                </a:solidFill>
              </a:rPr>
              <a:pPr algn="r"/>
              <a:t>16</a:t>
            </a:fld>
            <a:endParaRPr lang="ru-RU" sz="1400" b="1">
              <a:solidFill>
                <a:srgbClr val="003D78"/>
              </a:solidFill>
            </a:endParaRPr>
          </a:p>
        </p:txBody>
      </p:sp>
      <p:cxnSp>
        <p:nvCxnSpPr>
          <p:cNvPr id="28675" name="Прямая соединительная линия 17"/>
          <p:cNvCxnSpPr>
            <a:cxnSpLocks noChangeShapeType="1"/>
          </p:cNvCxnSpPr>
          <p:nvPr/>
        </p:nvCxnSpPr>
        <p:spPr bwMode="auto">
          <a:xfrm>
            <a:off x="4067175" y="692150"/>
            <a:ext cx="4895850" cy="0"/>
          </a:xfrm>
          <a:prstGeom prst="line">
            <a:avLst/>
          </a:prstGeom>
          <a:noFill/>
          <a:ln w="9525" algn="ctr">
            <a:solidFill>
              <a:srgbClr val="091858"/>
            </a:solidFill>
            <a:round/>
            <a:headEnd/>
            <a:tailEnd/>
          </a:ln>
        </p:spPr>
      </p:cxnSp>
      <p:sp>
        <p:nvSpPr>
          <p:cNvPr id="28676" name="Прямоугольник 15"/>
          <p:cNvSpPr>
            <a:spLocks noChangeArrowheads="1"/>
          </p:cNvSpPr>
          <p:nvPr/>
        </p:nvSpPr>
        <p:spPr bwMode="auto">
          <a:xfrm>
            <a:off x="3995738" y="692150"/>
            <a:ext cx="4681537" cy="935038"/>
          </a:xfrm>
          <a:prstGeom prst="rect">
            <a:avLst/>
          </a:prstGeom>
          <a:noFill/>
          <a:ln w="9525">
            <a:noFill/>
            <a:miter lim="800000"/>
            <a:headEnd/>
            <a:tailEnd/>
          </a:ln>
        </p:spPr>
        <p:txBody>
          <a:bodyPr>
            <a:spAutoFit/>
          </a:bodyPr>
          <a:lstStyle/>
          <a:p>
            <a:pPr marL="285750" indent="-285750">
              <a:lnSpc>
                <a:spcPct val="120000"/>
              </a:lnSpc>
              <a:spcBef>
                <a:spcPts val="600"/>
              </a:spcBef>
              <a:buClr>
                <a:srgbClr val="003D78"/>
              </a:buClr>
              <a:buFont typeface="Arial" charset="0"/>
              <a:buChar char="•"/>
            </a:pPr>
            <a:r>
              <a:rPr lang="ru-RU" sz="1400" dirty="0">
                <a:solidFill>
                  <a:schemeClr val="tx1"/>
                </a:solidFill>
              </a:rPr>
              <a:t>Создаем эскиз будущей крышки мотора.</a:t>
            </a:r>
          </a:p>
          <a:p>
            <a:pPr marL="285750" indent="-285750">
              <a:lnSpc>
                <a:spcPct val="120000"/>
              </a:lnSpc>
              <a:spcBef>
                <a:spcPts val="600"/>
              </a:spcBef>
              <a:buClr>
                <a:srgbClr val="003D78"/>
              </a:buClr>
              <a:buFont typeface="Arial" charset="0"/>
              <a:buChar char="•"/>
            </a:pPr>
            <a:r>
              <a:rPr lang="ru-RU" sz="1400" dirty="0">
                <a:solidFill>
                  <a:schemeClr val="tx1"/>
                </a:solidFill>
              </a:rPr>
              <a:t>Путем вращения </a:t>
            </a:r>
            <a:r>
              <a:rPr lang="ru-RU" sz="1400" dirty="0" smtClean="0">
                <a:solidFill>
                  <a:schemeClr val="tx1"/>
                </a:solidFill>
              </a:rPr>
              <a:t>вокруг </a:t>
            </a:r>
            <a:r>
              <a:rPr lang="ru-RU" sz="1400" dirty="0">
                <a:solidFill>
                  <a:schemeClr val="tx1"/>
                </a:solidFill>
              </a:rPr>
              <a:t>оси получаем объемную деталь.</a:t>
            </a:r>
          </a:p>
        </p:txBody>
      </p:sp>
      <p:pic>
        <p:nvPicPr>
          <p:cNvPr id="28678" name="Picture 14" descr="3"/>
          <p:cNvPicPr>
            <a:picLocks noChangeAspect="1" noChangeArrowheads="1"/>
          </p:cNvPicPr>
          <p:nvPr/>
        </p:nvPicPr>
        <p:blipFill>
          <a:blip r:embed="rId3"/>
          <a:srcRect/>
          <a:stretch>
            <a:fillRect/>
          </a:stretch>
        </p:blipFill>
        <p:spPr bwMode="auto">
          <a:xfrm>
            <a:off x="468313" y="4051300"/>
            <a:ext cx="2951162" cy="1970088"/>
          </a:xfrm>
          <a:prstGeom prst="rect">
            <a:avLst/>
          </a:prstGeom>
          <a:noFill/>
          <a:ln w="9525">
            <a:noFill/>
            <a:miter lim="800000"/>
            <a:headEnd/>
            <a:tailEnd/>
          </a:ln>
        </p:spPr>
      </p:pic>
      <p:pic>
        <p:nvPicPr>
          <p:cNvPr id="28679" name="Picture 15" descr="1"/>
          <p:cNvPicPr>
            <a:picLocks noChangeAspect="1" noChangeArrowheads="1"/>
          </p:cNvPicPr>
          <p:nvPr/>
        </p:nvPicPr>
        <p:blipFill>
          <a:blip r:embed="rId4"/>
          <a:srcRect/>
          <a:stretch>
            <a:fillRect/>
          </a:stretch>
        </p:blipFill>
        <p:spPr bwMode="auto">
          <a:xfrm>
            <a:off x="250825" y="693738"/>
            <a:ext cx="3600450" cy="1582737"/>
          </a:xfrm>
          <a:prstGeom prst="rect">
            <a:avLst/>
          </a:prstGeom>
          <a:noFill/>
          <a:ln w="9525">
            <a:noFill/>
            <a:miter lim="800000"/>
            <a:headEnd/>
            <a:tailEnd/>
          </a:ln>
        </p:spPr>
      </p:pic>
      <p:pic>
        <p:nvPicPr>
          <p:cNvPr id="28680" name="Picture 13" descr="2"/>
          <p:cNvPicPr>
            <a:picLocks noChangeAspect="1" noChangeArrowheads="1"/>
          </p:cNvPicPr>
          <p:nvPr/>
        </p:nvPicPr>
        <p:blipFill>
          <a:blip r:embed="rId5"/>
          <a:srcRect/>
          <a:stretch>
            <a:fillRect/>
          </a:stretch>
        </p:blipFill>
        <p:spPr bwMode="auto">
          <a:xfrm>
            <a:off x="395288" y="2243138"/>
            <a:ext cx="2881312" cy="1762125"/>
          </a:xfrm>
          <a:prstGeom prst="rect">
            <a:avLst/>
          </a:prstGeom>
          <a:noFill/>
          <a:ln w="9525">
            <a:noFill/>
            <a:miter lim="800000"/>
            <a:headEnd/>
            <a:tailEnd/>
          </a:ln>
        </p:spPr>
      </p:pic>
      <p:cxnSp>
        <p:nvCxnSpPr>
          <p:cNvPr id="28681" name="Прямая соединительная линия 17"/>
          <p:cNvCxnSpPr>
            <a:cxnSpLocks noChangeShapeType="1"/>
          </p:cNvCxnSpPr>
          <p:nvPr/>
        </p:nvCxnSpPr>
        <p:spPr bwMode="auto">
          <a:xfrm>
            <a:off x="4067175" y="1700213"/>
            <a:ext cx="4822825" cy="0"/>
          </a:xfrm>
          <a:prstGeom prst="line">
            <a:avLst/>
          </a:prstGeom>
          <a:noFill/>
          <a:ln w="9525" algn="ctr">
            <a:solidFill>
              <a:srgbClr val="091858"/>
            </a:solidFill>
            <a:round/>
            <a:headEnd/>
            <a:tailEnd/>
          </a:ln>
        </p:spPr>
      </p:cxnSp>
      <p:sp>
        <p:nvSpPr>
          <p:cNvPr id="28682" name="Прямоугольник 15"/>
          <p:cNvSpPr>
            <a:spLocks noChangeArrowheads="1"/>
          </p:cNvSpPr>
          <p:nvPr/>
        </p:nvSpPr>
        <p:spPr bwMode="auto">
          <a:xfrm>
            <a:off x="3995738" y="1700213"/>
            <a:ext cx="4897437" cy="858837"/>
          </a:xfrm>
          <a:prstGeom prst="rect">
            <a:avLst/>
          </a:prstGeom>
          <a:noFill/>
          <a:ln w="9525">
            <a:noFill/>
            <a:miter lim="800000"/>
            <a:headEnd/>
            <a:tailEnd/>
          </a:ln>
        </p:spPr>
        <p:txBody>
          <a:bodyPr>
            <a:spAutoFit/>
          </a:bodyPr>
          <a:lstStyle/>
          <a:p>
            <a:pPr marL="285750" indent="-285750">
              <a:lnSpc>
                <a:spcPct val="120000"/>
              </a:lnSpc>
              <a:spcBef>
                <a:spcPts val="600"/>
              </a:spcBef>
              <a:buClr>
                <a:srgbClr val="003D78"/>
              </a:buClr>
              <a:buFont typeface="Arial" charset="0"/>
              <a:buChar char="•"/>
            </a:pPr>
            <a:r>
              <a:rPr lang="ru-RU" sz="1400">
                <a:solidFill>
                  <a:schemeClr val="tx1"/>
                </a:solidFill>
              </a:rPr>
              <a:t>Вырезаем необходимые отверстия под мотор так, что бы его можно было поместить внутрь крышки и прижать к крылу</a:t>
            </a:r>
            <a:r>
              <a:rPr lang="en-US" sz="1400">
                <a:solidFill>
                  <a:schemeClr val="tx1"/>
                </a:solidFill>
              </a:rPr>
              <a:t>.</a:t>
            </a:r>
            <a:r>
              <a:rPr lang="ru-RU" sz="1400">
                <a:solidFill>
                  <a:schemeClr val="tx1"/>
                </a:solidFill>
              </a:rPr>
              <a:t> </a:t>
            </a:r>
          </a:p>
        </p:txBody>
      </p:sp>
      <p:cxnSp>
        <p:nvCxnSpPr>
          <p:cNvPr id="28683" name="Прямая соединительная линия 17"/>
          <p:cNvCxnSpPr>
            <a:cxnSpLocks noChangeShapeType="1"/>
          </p:cNvCxnSpPr>
          <p:nvPr/>
        </p:nvCxnSpPr>
        <p:spPr bwMode="auto">
          <a:xfrm>
            <a:off x="4067175" y="2636838"/>
            <a:ext cx="4822825" cy="0"/>
          </a:xfrm>
          <a:prstGeom prst="line">
            <a:avLst/>
          </a:prstGeom>
          <a:noFill/>
          <a:ln w="9525" algn="ctr">
            <a:solidFill>
              <a:srgbClr val="091858"/>
            </a:solidFill>
            <a:round/>
            <a:headEnd/>
            <a:tailEnd/>
          </a:ln>
        </p:spPr>
      </p:cxnSp>
      <p:sp>
        <p:nvSpPr>
          <p:cNvPr id="28684" name="Прямоугольник 15"/>
          <p:cNvSpPr>
            <a:spLocks noChangeArrowheads="1"/>
          </p:cNvSpPr>
          <p:nvPr/>
        </p:nvSpPr>
        <p:spPr bwMode="auto">
          <a:xfrm>
            <a:off x="3995738" y="2636838"/>
            <a:ext cx="4968875" cy="3490912"/>
          </a:xfrm>
          <a:prstGeom prst="rect">
            <a:avLst/>
          </a:prstGeom>
          <a:noFill/>
          <a:ln w="9525">
            <a:noFill/>
            <a:miter lim="800000"/>
            <a:headEnd/>
            <a:tailEnd/>
          </a:ln>
        </p:spPr>
        <p:txBody>
          <a:bodyPr>
            <a:spAutoFit/>
          </a:bodyPr>
          <a:lstStyle/>
          <a:p>
            <a:pPr marL="285750" indent="-285750">
              <a:lnSpc>
                <a:spcPct val="120000"/>
              </a:lnSpc>
              <a:spcBef>
                <a:spcPts val="600"/>
              </a:spcBef>
              <a:buClr>
                <a:srgbClr val="003D78"/>
              </a:buClr>
              <a:buFont typeface="Arial" charset="0"/>
              <a:buChar char="•"/>
            </a:pPr>
            <a:r>
              <a:rPr lang="ru-RU" sz="1400" dirty="0">
                <a:solidFill>
                  <a:schemeClr val="tx1"/>
                </a:solidFill>
              </a:rPr>
              <a:t>Для работы двигателя необходимо два провода ведущих от двигателя к схеме управления. Эти провода проходящие по крылу будут мешать аэродинамике, а так же потребуют дополнительного крепежа, что весьма не удобно. </a:t>
            </a:r>
          </a:p>
          <a:p>
            <a:pPr marL="285750" indent="-285750">
              <a:lnSpc>
                <a:spcPct val="120000"/>
              </a:lnSpc>
              <a:spcBef>
                <a:spcPts val="600"/>
              </a:spcBef>
              <a:buClr>
                <a:srgbClr val="003D78"/>
              </a:buClr>
              <a:buFont typeface="Arial" charset="0"/>
              <a:buChar char="•"/>
            </a:pPr>
            <a:r>
              <a:rPr lang="ru-RU" sz="1400" dirty="0">
                <a:solidFill>
                  <a:schemeClr val="tx1"/>
                </a:solidFill>
              </a:rPr>
              <a:t>Решение данной проблемы пришло из изучения производства современных печатных плат. Там часть проводников проходит по внутренним слоям текстолита. Я так же буду проектировать крыло с учетом скрытых в нем проводников между слоев карбона, а контакт их с двигателем будет осуществляется с помощью контактных пластин которые я добавил к </a:t>
            </a:r>
            <a:r>
              <a:rPr lang="ru-RU" sz="1400" dirty="0" smtClean="0">
                <a:solidFill>
                  <a:schemeClr val="tx1"/>
                </a:solidFill>
              </a:rPr>
              <a:t>крышке </a:t>
            </a:r>
            <a:r>
              <a:rPr lang="ru-RU" sz="1400" dirty="0">
                <a:solidFill>
                  <a:schemeClr val="tx1"/>
                </a:solidFill>
              </a:rPr>
              <a:t>двигателя. </a:t>
            </a:r>
          </a:p>
        </p:txBody>
      </p:sp>
      <p:sp>
        <p:nvSpPr>
          <p:cNvPr id="14" name="Заголовок 2"/>
          <p:cNvSpPr>
            <a:spLocks/>
          </p:cNvSpPr>
          <p:nvPr/>
        </p:nvSpPr>
        <p:spPr bwMode="auto">
          <a:xfrm>
            <a:off x="6228230" y="9526"/>
            <a:ext cx="2915870" cy="323044"/>
          </a:xfrm>
          <a:prstGeom prst="rect">
            <a:avLst/>
          </a:prstGeom>
          <a:noFill/>
          <a:ln w="9525">
            <a:noFill/>
            <a:miter lim="800000"/>
            <a:headEnd/>
            <a:tailEnd/>
          </a:ln>
          <a:effectLst/>
        </p:spPr>
        <p:txBody>
          <a:bodyPr anchor="ctr"/>
          <a:lstStyle/>
          <a:p>
            <a:pPr eaLnBrk="0" hangingPunct="0"/>
            <a:r>
              <a:rPr lang="ru-RU" dirty="0">
                <a:solidFill>
                  <a:schemeClr val="bg1">
                    <a:lumMod val="65000"/>
                  </a:schemeClr>
                </a:solidFill>
                <a:latin typeface="+mn-lt"/>
                <a:cs typeface="Arial" panose="020B0604020202020204" pitchFamily="34" charset="0"/>
              </a:rPr>
              <a:t>Сивокоз </a:t>
            </a:r>
            <a:r>
              <a:rPr lang="ru-RU" dirty="0" smtClean="0">
                <a:solidFill>
                  <a:schemeClr val="bg1">
                    <a:lumMod val="65000"/>
                  </a:schemeClr>
                </a:solidFill>
                <a:latin typeface="+mn-lt"/>
                <a:cs typeface="Arial" panose="020B0604020202020204" pitchFamily="34" charset="0"/>
              </a:rPr>
              <a:t>Артем г.Таганрог 2017</a:t>
            </a:r>
            <a:endParaRPr lang="ru-RU" dirty="0">
              <a:solidFill>
                <a:schemeClr val="bg1">
                  <a:lumMod val="65000"/>
                </a:schemeClr>
              </a:solidFill>
              <a:latin typeface="+mn-lt"/>
              <a:cs typeface="Arial" panose="020B0604020202020204" pitchFamily="34" charset="0"/>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000" r="-2000"/>
          </a:stretch>
        </a:blipFill>
        <a:effectLst/>
      </p:bgPr>
    </p:bg>
    <p:spTree>
      <p:nvGrpSpPr>
        <p:cNvPr id="1" name=""/>
        <p:cNvGrpSpPr/>
        <p:nvPr/>
      </p:nvGrpSpPr>
      <p:grpSpPr>
        <a:xfrm>
          <a:off x="0" y="0"/>
          <a:ext cx="0" cy="0"/>
          <a:chOff x="0" y="0"/>
          <a:chExt cx="0" cy="0"/>
        </a:xfrm>
      </p:grpSpPr>
      <p:sp>
        <p:nvSpPr>
          <p:cNvPr id="29697" name="Заголовок 2"/>
          <p:cNvSpPr>
            <a:spLocks noGrp="1"/>
          </p:cNvSpPr>
          <p:nvPr>
            <p:ph type="title" idx="4294967295"/>
          </p:nvPr>
        </p:nvSpPr>
        <p:spPr>
          <a:xfrm>
            <a:off x="179390" y="42863"/>
            <a:ext cx="4321175" cy="649287"/>
          </a:xfrm>
        </p:spPr>
        <p:txBody>
          <a:bodyPr/>
          <a:lstStyle/>
          <a:p>
            <a:r>
              <a:rPr lang="ru-RU" sz="2200" dirty="0" smtClean="0">
                <a:latin typeface="Verdana" panose="020B0604030504040204" pitchFamily="34" charset="0"/>
                <a:ea typeface="Verdana" panose="020B0604030504040204" pitchFamily="34" charset="0"/>
                <a:cs typeface="Verdana" panose="020B0604030504040204" pitchFamily="34" charset="0"/>
              </a:rPr>
              <a:t>ДОРОБОТКА КРЫЛЬЕВ</a:t>
            </a:r>
          </a:p>
        </p:txBody>
      </p:sp>
      <p:sp>
        <p:nvSpPr>
          <p:cNvPr id="29698" name="Номер слайда 4"/>
          <p:cNvSpPr txBox="1">
            <a:spLocks noGrp="1"/>
          </p:cNvSpPr>
          <p:nvPr/>
        </p:nvSpPr>
        <p:spPr bwMode="auto">
          <a:xfrm>
            <a:off x="8423275" y="5805488"/>
            <a:ext cx="720725" cy="476250"/>
          </a:xfrm>
          <a:prstGeom prst="rect">
            <a:avLst/>
          </a:prstGeom>
          <a:noFill/>
          <a:ln w="9525">
            <a:noFill/>
            <a:miter lim="800000"/>
            <a:headEnd/>
            <a:tailEnd/>
          </a:ln>
        </p:spPr>
        <p:txBody>
          <a:bodyPr/>
          <a:lstStyle/>
          <a:p>
            <a:pPr algn="r"/>
            <a:fld id="{32574E15-2FCE-49DC-8C85-B99B25C7F4E4}" type="slidenum">
              <a:rPr lang="ru-RU" sz="1400" b="1">
                <a:solidFill>
                  <a:srgbClr val="003D78"/>
                </a:solidFill>
              </a:rPr>
              <a:pPr algn="r"/>
              <a:t>17</a:t>
            </a:fld>
            <a:endParaRPr lang="ru-RU" sz="1400" b="1">
              <a:solidFill>
                <a:srgbClr val="003D78"/>
              </a:solidFill>
            </a:endParaRPr>
          </a:p>
        </p:txBody>
      </p:sp>
      <p:cxnSp>
        <p:nvCxnSpPr>
          <p:cNvPr id="29699" name="Прямая соединительная линия 17"/>
          <p:cNvCxnSpPr>
            <a:cxnSpLocks noChangeShapeType="1"/>
          </p:cNvCxnSpPr>
          <p:nvPr/>
        </p:nvCxnSpPr>
        <p:spPr bwMode="auto">
          <a:xfrm>
            <a:off x="4067175" y="836613"/>
            <a:ext cx="4895850" cy="0"/>
          </a:xfrm>
          <a:prstGeom prst="line">
            <a:avLst/>
          </a:prstGeom>
          <a:noFill/>
          <a:ln w="9525" algn="ctr">
            <a:solidFill>
              <a:srgbClr val="091858"/>
            </a:solidFill>
            <a:round/>
            <a:headEnd/>
            <a:tailEnd/>
          </a:ln>
        </p:spPr>
      </p:cxnSp>
      <p:sp>
        <p:nvSpPr>
          <p:cNvPr id="29700" name="Прямоугольник 15"/>
          <p:cNvSpPr>
            <a:spLocks noChangeArrowheads="1"/>
          </p:cNvSpPr>
          <p:nvPr/>
        </p:nvSpPr>
        <p:spPr bwMode="auto">
          <a:xfrm>
            <a:off x="3995738" y="1017588"/>
            <a:ext cx="4897437" cy="4791075"/>
          </a:xfrm>
          <a:prstGeom prst="rect">
            <a:avLst/>
          </a:prstGeom>
          <a:noFill/>
          <a:ln w="9525">
            <a:noFill/>
            <a:miter lim="800000"/>
            <a:headEnd/>
            <a:tailEnd/>
          </a:ln>
        </p:spPr>
        <p:txBody>
          <a:bodyPr>
            <a:spAutoFit/>
          </a:bodyPr>
          <a:lstStyle/>
          <a:p>
            <a:pPr marL="285750" indent="-285750">
              <a:lnSpc>
                <a:spcPct val="120000"/>
              </a:lnSpc>
              <a:spcBef>
                <a:spcPts val="600"/>
              </a:spcBef>
              <a:buClr>
                <a:srgbClr val="003D78"/>
              </a:buClr>
              <a:buFont typeface="Arial" charset="0"/>
              <a:buChar char="•"/>
            </a:pPr>
            <a:endParaRPr lang="ru-RU" sz="1400" dirty="0">
              <a:solidFill>
                <a:schemeClr val="tx1"/>
              </a:solidFill>
            </a:endParaRPr>
          </a:p>
          <a:p>
            <a:pPr marL="285750" indent="-285750">
              <a:lnSpc>
                <a:spcPct val="120000"/>
              </a:lnSpc>
              <a:spcBef>
                <a:spcPts val="600"/>
              </a:spcBef>
              <a:buClr>
                <a:srgbClr val="003D78"/>
              </a:buClr>
              <a:buFont typeface="Arial" charset="0"/>
              <a:buChar char="•"/>
            </a:pPr>
            <a:r>
              <a:rPr lang="ru-RU" sz="1400" dirty="0">
                <a:solidFill>
                  <a:schemeClr val="tx1"/>
                </a:solidFill>
              </a:rPr>
              <a:t>Т.к. мои крылья должны менять свое положение друг относительно друга, необходимо их немного </a:t>
            </a:r>
            <a:r>
              <a:rPr lang="ru-RU" sz="1400" dirty="0" smtClean="0">
                <a:solidFill>
                  <a:schemeClr val="tx1"/>
                </a:solidFill>
              </a:rPr>
              <a:t>модифицировать.</a:t>
            </a:r>
            <a:endParaRPr lang="ru-RU" sz="1400" dirty="0">
              <a:solidFill>
                <a:schemeClr val="tx1"/>
              </a:solidFill>
            </a:endParaRPr>
          </a:p>
          <a:p>
            <a:pPr marL="285750" indent="-285750">
              <a:lnSpc>
                <a:spcPct val="120000"/>
              </a:lnSpc>
              <a:spcBef>
                <a:spcPts val="600"/>
              </a:spcBef>
              <a:buClr>
                <a:srgbClr val="003D78"/>
              </a:buClr>
              <a:buFont typeface="Arial" charset="0"/>
              <a:buChar char="•"/>
            </a:pPr>
            <a:endParaRPr lang="ru-RU" sz="1400" dirty="0">
              <a:solidFill>
                <a:schemeClr val="tx1"/>
              </a:solidFill>
            </a:endParaRPr>
          </a:p>
          <a:p>
            <a:pPr marL="285750" indent="-285750">
              <a:lnSpc>
                <a:spcPct val="120000"/>
              </a:lnSpc>
              <a:spcBef>
                <a:spcPts val="600"/>
              </a:spcBef>
              <a:buClr>
                <a:srgbClr val="003D78"/>
              </a:buClr>
              <a:buFont typeface="Arial" charset="0"/>
              <a:buChar char="•"/>
            </a:pPr>
            <a:endParaRPr lang="ru-RU" sz="1400" dirty="0">
              <a:solidFill>
                <a:schemeClr val="tx1"/>
              </a:solidFill>
            </a:endParaRPr>
          </a:p>
          <a:p>
            <a:pPr marL="285750" indent="-285750">
              <a:lnSpc>
                <a:spcPct val="120000"/>
              </a:lnSpc>
              <a:spcBef>
                <a:spcPts val="600"/>
              </a:spcBef>
              <a:buClr>
                <a:srgbClr val="003D78"/>
              </a:buClr>
              <a:buFont typeface="Arial" charset="0"/>
              <a:buChar char="•"/>
            </a:pPr>
            <a:r>
              <a:rPr lang="ru-RU" sz="1400" dirty="0">
                <a:solidFill>
                  <a:schemeClr val="tx1"/>
                </a:solidFill>
              </a:rPr>
              <a:t>Корпус </a:t>
            </a:r>
            <a:r>
              <a:rPr lang="en-US" sz="1400" dirty="0">
                <a:solidFill>
                  <a:schemeClr val="tx1"/>
                </a:solidFill>
              </a:rPr>
              <a:t>FourWings’</a:t>
            </a:r>
            <a:r>
              <a:rPr lang="ru-RU" sz="1400" dirty="0">
                <a:solidFill>
                  <a:schemeClr val="tx1"/>
                </a:solidFill>
              </a:rPr>
              <a:t>а будет круглой формы с диаметром в 20мм. Для крепления к нему крыльев необходимо сделать вырезы. На одной паре крыльев снизу, а на другой сверху.</a:t>
            </a:r>
          </a:p>
          <a:p>
            <a:pPr marL="285750" indent="-285750">
              <a:lnSpc>
                <a:spcPct val="120000"/>
              </a:lnSpc>
              <a:spcBef>
                <a:spcPts val="600"/>
              </a:spcBef>
              <a:buClr>
                <a:srgbClr val="003D78"/>
              </a:buClr>
              <a:buFont typeface="Arial" charset="0"/>
              <a:buChar char="•"/>
            </a:pPr>
            <a:endParaRPr lang="ru-RU" sz="1400" dirty="0">
              <a:solidFill>
                <a:schemeClr val="tx1"/>
              </a:solidFill>
            </a:endParaRPr>
          </a:p>
          <a:p>
            <a:pPr marL="285750" indent="-285750">
              <a:lnSpc>
                <a:spcPct val="120000"/>
              </a:lnSpc>
              <a:spcBef>
                <a:spcPts val="600"/>
              </a:spcBef>
              <a:buClr>
                <a:srgbClr val="003D78"/>
              </a:buClr>
              <a:buFont typeface="Arial" charset="0"/>
              <a:buChar char="•"/>
            </a:pPr>
            <a:endParaRPr lang="ru-RU" sz="1400" dirty="0">
              <a:solidFill>
                <a:schemeClr val="tx1"/>
              </a:solidFill>
            </a:endParaRPr>
          </a:p>
          <a:p>
            <a:pPr marL="285750" indent="-285750">
              <a:lnSpc>
                <a:spcPct val="120000"/>
              </a:lnSpc>
              <a:spcBef>
                <a:spcPts val="600"/>
              </a:spcBef>
              <a:buClr>
                <a:srgbClr val="003D78"/>
              </a:buClr>
              <a:buFont typeface="Arial" charset="0"/>
              <a:buChar char="•"/>
            </a:pPr>
            <a:r>
              <a:rPr lang="ru-RU" sz="1400" dirty="0">
                <a:solidFill>
                  <a:schemeClr val="tx1"/>
                </a:solidFill>
              </a:rPr>
              <a:t>Вырезы сделаны не много больше чем 20мм, что бы был </a:t>
            </a:r>
            <a:r>
              <a:rPr lang="ru-RU" sz="1400" dirty="0" smtClean="0">
                <a:solidFill>
                  <a:schemeClr val="tx1"/>
                </a:solidFill>
              </a:rPr>
              <a:t>небольшой </a:t>
            </a:r>
            <a:r>
              <a:rPr lang="ru-RU" sz="1400" dirty="0">
                <a:solidFill>
                  <a:schemeClr val="tx1"/>
                </a:solidFill>
              </a:rPr>
              <a:t>зазор и крыло не цеплялось за корпус. </a:t>
            </a:r>
          </a:p>
          <a:p>
            <a:pPr marL="285750" indent="-285750">
              <a:lnSpc>
                <a:spcPct val="120000"/>
              </a:lnSpc>
              <a:spcBef>
                <a:spcPts val="600"/>
              </a:spcBef>
              <a:buClr>
                <a:srgbClr val="003D78"/>
              </a:buClr>
              <a:buFont typeface="Arial" charset="0"/>
              <a:buChar char="•"/>
            </a:pPr>
            <a:endParaRPr lang="ru-RU" sz="1400" dirty="0">
              <a:solidFill>
                <a:schemeClr val="tx1"/>
              </a:solidFill>
            </a:endParaRPr>
          </a:p>
        </p:txBody>
      </p:sp>
      <p:pic>
        <p:nvPicPr>
          <p:cNvPr id="29702" name="Picture 15" descr="6"/>
          <p:cNvPicPr>
            <a:picLocks noChangeAspect="1" noChangeArrowheads="1"/>
          </p:cNvPicPr>
          <p:nvPr/>
        </p:nvPicPr>
        <p:blipFill>
          <a:blip r:embed="rId3"/>
          <a:srcRect/>
          <a:stretch>
            <a:fillRect/>
          </a:stretch>
        </p:blipFill>
        <p:spPr bwMode="auto">
          <a:xfrm>
            <a:off x="250825" y="692150"/>
            <a:ext cx="3348038" cy="2798763"/>
          </a:xfrm>
          <a:prstGeom prst="rect">
            <a:avLst/>
          </a:prstGeom>
          <a:noFill/>
          <a:ln w="9525">
            <a:noFill/>
            <a:miter lim="800000"/>
            <a:headEnd/>
            <a:tailEnd/>
          </a:ln>
        </p:spPr>
      </p:pic>
      <p:pic>
        <p:nvPicPr>
          <p:cNvPr id="29703" name="Picture 16" descr="6"/>
          <p:cNvPicPr>
            <a:picLocks noChangeAspect="1" noChangeArrowheads="1"/>
          </p:cNvPicPr>
          <p:nvPr/>
        </p:nvPicPr>
        <p:blipFill>
          <a:blip r:embed="rId4"/>
          <a:srcRect/>
          <a:stretch>
            <a:fillRect/>
          </a:stretch>
        </p:blipFill>
        <p:spPr bwMode="auto">
          <a:xfrm>
            <a:off x="250825" y="3500438"/>
            <a:ext cx="3529013" cy="2670175"/>
          </a:xfrm>
          <a:prstGeom prst="rect">
            <a:avLst/>
          </a:prstGeom>
          <a:noFill/>
          <a:ln w="9525">
            <a:noFill/>
            <a:miter lim="800000"/>
            <a:headEnd/>
            <a:tailEnd/>
          </a:ln>
        </p:spPr>
      </p:pic>
      <p:sp>
        <p:nvSpPr>
          <p:cNvPr id="9" name="Заголовок 2"/>
          <p:cNvSpPr>
            <a:spLocks/>
          </p:cNvSpPr>
          <p:nvPr/>
        </p:nvSpPr>
        <p:spPr bwMode="auto">
          <a:xfrm>
            <a:off x="6228230" y="9526"/>
            <a:ext cx="2915870" cy="323044"/>
          </a:xfrm>
          <a:prstGeom prst="rect">
            <a:avLst/>
          </a:prstGeom>
          <a:noFill/>
          <a:ln w="9525">
            <a:noFill/>
            <a:miter lim="800000"/>
            <a:headEnd/>
            <a:tailEnd/>
          </a:ln>
          <a:effectLst/>
        </p:spPr>
        <p:txBody>
          <a:bodyPr anchor="ctr"/>
          <a:lstStyle/>
          <a:p>
            <a:pPr eaLnBrk="0" hangingPunct="0"/>
            <a:r>
              <a:rPr lang="ru-RU" dirty="0">
                <a:solidFill>
                  <a:schemeClr val="bg1">
                    <a:lumMod val="65000"/>
                  </a:schemeClr>
                </a:solidFill>
                <a:latin typeface="+mn-lt"/>
                <a:cs typeface="Arial" panose="020B0604020202020204" pitchFamily="34" charset="0"/>
              </a:rPr>
              <a:t>Сивокоз </a:t>
            </a:r>
            <a:r>
              <a:rPr lang="ru-RU" dirty="0" smtClean="0">
                <a:solidFill>
                  <a:schemeClr val="bg1">
                    <a:lumMod val="65000"/>
                  </a:schemeClr>
                </a:solidFill>
                <a:latin typeface="+mn-lt"/>
                <a:cs typeface="Arial" panose="020B0604020202020204" pitchFamily="34" charset="0"/>
              </a:rPr>
              <a:t>Артем г.Таганрог 2017</a:t>
            </a:r>
            <a:endParaRPr lang="ru-RU" dirty="0">
              <a:solidFill>
                <a:schemeClr val="bg1">
                  <a:lumMod val="65000"/>
                </a:schemeClr>
              </a:solidFill>
              <a:latin typeface="+mn-lt"/>
              <a:cs typeface="Arial" panose="020B0604020202020204" pitchFamily="34" charset="0"/>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000" r="-2000"/>
          </a:stretch>
        </a:blipFill>
        <a:effectLst/>
      </p:bgPr>
    </p:bg>
    <p:spTree>
      <p:nvGrpSpPr>
        <p:cNvPr id="1" name=""/>
        <p:cNvGrpSpPr/>
        <p:nvPr/>
      </p:nvGrpSpPr>
      <p:grpSpPr>
        <a:xfrm>
          <a:off x="0" y="0"/>
          <a:ext cx="0" cy="0"/>
          <a:chOff x="0" y="0"/>
          <a:chExt cx="0" cy="0"/>
        </a:xfrm>
      </p:grpSpPr>
      <p:sp>
        <p:nvSpPr>
          <p:cNvPr id="30721" name="Заголовок 2"/>
          <p:cNvSpPr>
            <a:spLocks noGrp="1"/>
          </p:cNvSpPr>
          <p:nvPr>
            <p:ph type="title" idx="4294967295"/>
          </p:nvPr>
        </p:nvSpPr>
        <p:spPr>
          <a:xfrm>
            <a:off x="250825" y="115888"/>
            <a:ext cx="4321175" cy="649287"/>
          </a:xfrm>
        </p:spPr>
        <p:txBody>
          <a:bodyPr/>
          <a:lstStyle/>
          <a:p>
            <a:r>
              <a:rPr lang="ru-RU" sz="2400" dirty="0" smtClean="0">
                <a:latin typeface="Verdana" panose="020B0604030504040204" pitchFamily="34" charset="0"/>
                <a:ea typeface="Verdana" panose="020B0604030504040204" pitchFamily="34" charset="0"/>
                <a:cs typeface="Verdana" panose="020B0604030504040204" pitchFamily="34" charset="0"/>
              </a:rPr>
              <a:t>ДЕЛАЕМ ИЗГИБ</a:t>
            </a:r>
          </a:p>
        </p:txBody>
      </p:sp>
      <p:sp>
        <p:nvSpPr>
          <p:cNvPr id="30722" name="Номер слайда 4"/>
          <p:cNvSpPr txBox="1">
            <a:spLocks noGrp="1"/>
          </p:cNvSpPr>
          <p:nvPr/>
        </p:nvSpPr>
        <p:spPr bwMode="auto">
          <a:xfrm>
            <a:off x="8423275" y="5805488"/>
            <a:ext cx="720725" cy="476250"/>
          </a:xfrm>
          <a:prstGeom prst="rect">
            <a:avLst/>
          </a:prstGeom>
          <a:noFill/>
          <a:ln w="9525">
            <a:noFill/>
            <a:miter lim="800000"/>
            <a:headEnd/>
            <a:tailEnd/>
          </a:ln>
        </p:spPr>
        <p:txBody>
          <a:bodyPr/>
          <a:lstStyle/>
          <a:p>
            <a:pPr algn="r"/>
            <a:fld id="{D782A763-3B48-4A4E-9345-3D0AD1779FBE}" type="slidenum">
              <a:rPr lang="ru-RU" sz="1400" b="1">
                <a:solidFill>
                  <a:srgbClr val="003D78"/>
                </a:solidFill>
              </a:rPr>
              <a:pPr algn="r"/>
              <a:t>18</a:t>
            </a:fld>
            <a:endParaRPr lang="ru-RU" sz="1400" b="1">
              <a:solidFill>
                <a:srgbClr val="003D78"/>
              </a:solidFill>
            </a:endParaRPr>
          </a:p>
        </p:txBody>
      </p:sp>
      <p:cxnSp>
        <p:nvCxnSpPr>
          <p:cNvPr id="30723" name="Прямая соединительная линия 17"/>
          <p:cNvCxnSpPr>
            <a:cxnSpLocks noChangeShapeType="1"/>
          </p:cNvCxnSpPr>
          <p:nvPr/>
        </p:nvCxnSpPr>
        <p:spPr bwMode="auto">
          <a:xfrm>
            <a:off x="323410" y="764630"/>
            <a:ext cx="8567738" cy="0"/>
          </a:xfrm>
          <a:prstGeom prst="line">
            <a:avLst/>
          </a:prstGeom>
          <a:noFill/>
          <a:ln w="9525" algn="ctr">
            <a:solidFill>
              <a:srgbClr val="091858"/>
            </a:solidFill>
            <a:round/>
            <a:headEnd/>
            <a:tailEnd/>
          </a:ln>
        </p:spPr>
      </p:cxnSp>
      <p:sp>
        <p:nvSpPr>
          <p:cNvPr id="30724" name="Прямоугольник 15"/>
          <p:cNvSpPr>
            <a:spLocks noChangeArrowheads="1"/>
          </p:cNvSpPr>
          <p:nvPr/>
        </p:nvSpPr>
        <p:spPr bwMode="auto">
          <a:xfrm>
            <a:off x="250825" y="854097"/>
            <a:ext cx="8564328" cy="350865"/>
          </a:xfrm>
          <a:prstGeom prst="rect">
            <a:avLst/>
          </a:prstGeom>
          <a:noFill/>
          <a:ln w="9525">
            <a:noFill/>
            <a:miter lim="800000"/>
            <a:headEnd/>
            <a:tailEnd/>
          </a:ln>
        </p:spPr>
        <p:txBody>
          <a:bodyPr wrap="square">
            <a:spAutoFit/>
          </a:bodyPr>
          <a:lstStyle/>
          <a:p>
            <a:pPr>
              <a:lnSpc>
                <a:spcPct val="120000"/>
              </a:lnSpc>
              <a:spcBef>
                <a:spcPts val="600"/>
              </a:spcBef>
              <a:buClr>
                <a:srgbClr val="003D78"/>
              </a:buClr>
            </a:pPr>
            <a:r>
              <a:rPr lang="ru-RU" sz="1400" dirty="0">
                <a:solidFill>
                  <a:schemeClr val="tx1"/>
                </a:solidFill>
              </a:rPr>
              <a:t>Изгибаем крылья под </a:t>
            </a:r>
            <a:r>
              <a:rPr lang="ru-RU" sz="1400" dirty="0" smtClean="0">
                <a:solidFill>
                  <a:schemeClr val="tx1"/>
                </a:solidFill>
              </a:rPr>
              <a:t>45 градусов в разные стороны. </a:t>
            </a:r>
            <a:endParaRPr lang="ru-RU" sz="1400" dirty="0">
              <a:solidFill>
                <a:schemeClr val="tx1"/>
              </a:solidFill>
            </a:endParaRPr>
          </a:p>
        </p:txBody>
      </p:sp>
      <p:pic>
        <p:nvPicPr>
          <p:cNvPr id="30726" name="Picture 9" descr="7"/>
          <p:cNvPicPr>
            <a:picLocks noChangeAspect="1" noChangeArrowheads="1"/>
          </p:cNvPicPr>
          <p:nvPr/>
        </p:nvPicPr>
        <p:blipFill>
          <a:blip r:embed="rId3"/>
          <a:srcRect/>
          <a:stretch>
            <a:fillRect/>
          </a:stretch>
        </p:blipFill>
        <p:spPr bwMode="auto">
          <a:xfrm>
            <a:off x="2484438" y="1341438"/>
            <a:ext cx="6480175" cy="2171700"/>
          </a:xfrm>
          <a:prstGeom prst="rect">
            <a:avLst/>
          </a:prstGeom>
          <a:noFill/>
          <a:ln w="9525">
            <a:noFill/>
            <a:miter lim="800000"/>
            <a:headEnd/>
            <a:tailEnd/>
          </a:ln>
        </p:spPr>
      </p:pic>
      <p:pic>
        <p:nvPicPr>
          <p:cNvPr id="30727" name="Picture 10" descr="7"/>
          <p:cNvPicPr>
            <a:picLocks noChangeAspect="1" noChangeArrowheads="1"/>
          </p:cNvPicPr>
          <p:nvPr/>
        </p:nvPicPr>
        <p:blipFill>
          <a:blip r:embed="rId4"/>
          <a:srcRect/>
          <a:stretch>
            <a:fillRect/>
          </a:stretch>
        </p:blipFill>
        <p:spPr bwMode="auto">
          <a:xfrm>
            <a:off x="395288" y="3500438"/>
            <a:ext cx="6840537" cy="2536825"/>
          </a:xfrm>
          <a:prstGeom prst="rect">
            <a:avLst/>
          </a:prstGeom>
          <a:noFill/>
          <a:ln w="9525">
            <a:noFill/>
            <a:miter lim="800000"/>
            <a:headEnd/>
            <a:tailEnd/>
          </a:ln>
        </p:spPr>
      </p:pic>
      <p:sp>
        <p:nvSpPr>
          <p:cNvPr id="9" name="Заголовок 2"/>
          <p:cNvSpPr>
            <a:spLocks/>
          </p:cNvSpPr>
          <p:nvPr/>
        </p:nvSpPr>
        <p:spPr bwMode="auto">
          <a:xfrm>
            <a:off x="6228230" y="9526"/>
            <a:ext cx="2915870" cy="323044"/>
          </a:xfrm>
          <a:prstGeom prst="rect">
            <a:avLst/>
          </a:prstGeom>
          <a:noFill/>
          <a:ln w="9525">
            <a:noFill/>
            <a:miter lim="800000"/>
            <a:headEnd/>
            <a:tailEnd/>
          </a:ln>
          <a:effectLst/>
        </p:spPr>
        <p:txBody>
          <a:bodyPr anchor="ctr"/>
          <a:lstStyle/>
          <a:p>
            <a:pPr eaLnBrk="0" hangingPunct="0"/>
            <a:r>
              <a:rPr lang="ru-RU" dirty="0">
                <a:solidFill>
                  <a:schemeClr val="bg1">
                    <a:lumMod val="65000"/>
                  </a:schemeClr>
                </a:solidFill>
                <a:latin typeface="+mn-lt"/>
                <a:cs typeface="Arial" panose="020B0604020202020204" pitchFamily="34" charset="0"/>
              </a:rPr>
              <a:t>Сивокоз </a:t>
            </a:r>
            <a:r>
              <a:rPr lang="ru-RU" dirty="0" smtClean="0">
                <a:solidFill>
                  <a:schemeClr val="bg1">
                    <a:lumMod val="65000"/>
                  </a:schemeClr>
                </a:solidFill>
                <a:latin typeface="+mn-lt"/>
                <a:cs typeface="Arial" panose="020B0604020202020204" pitchFamily="34" charset="0"/>
              </a:rPr>
              <a:t>Артем г.Таганрог 2017</a:t>
            </a:r>
            <a:endParaRPr lang="ru-RU" dirty="0">
              <a:solidFill>
                <a:schemeClr val="bg1">
                  <a:lumMod val="65000"/>
                </a:schemeClr>
              </a:solidFill>
              <a:latin typeface="+mn-lt"/>
              <a:cs typeface="Arial" panose="020B0604020202020204" pitchFamily="34" charset="0"/>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000" r="-2000"/>
          </a:stretch>
        </a:blipFill>
        <a:effectLst/>
      </p:bgPr>
    </p:bg>
    <p:spTree>
      <p:nvGrpSpPr>
        <p:cNvPr id="1" name=""/>
        <p:cNvGrpSpPr/>
        <p:nvPr/>
      </p:nvGrpSpPr>
      <p:grpSpPr>
        <a:xfrm>
          <a:off x="0" y="0"/>
          <a:ext cx="0" cy="0"/>
          <a:chOff x="0" y="0"/>
          <a:chExt cx="0" cy="0"/>
        </a:xfrm>
      </p:grpSpPr>
      <p:sp>
        <p:nvSpPr>
          <p:cNvPr id="31745" name="Заголовок 2"/>
          <p:cNvSpPr>
            <a:spLocks noGrp="1"/>
          </p:cNvSpPr>
          <p:nvPr>
            <p:ph type="title" idx="4294967295"/>
          </p:nvPr>
        </p:nvSpPr>
        <p:spPr>
          <a:xfrm>
            <a:off x="278034" y="115343"/>
            <a:ext cx="4321175" cy="649287"/>
          </a:xfrm>
        </p:spPr>
        <p:txBody>
          <a:bodyPr/>
          <a:lstStyle/>
          <a:p>
            <a:r>
              <a:rPr lang="ru-RU" sz="2400" dirty="0" smtClean="0">
                <a:latin typeface="Verdana" panose="020B0604030504040204" pitchFamily="34" charset="0"/>
                <a:ea typeface="Verdana" panose="020B0604030504040204" pitchFamily="34" charset="0"/>
                <a:cs typeface="Verdana" panose="020B0604030504040204" pitchFamily="34" charset="0"/>
              </a:rPr>
              <a:t>ДОБАВЛЯЕМ КОРПУС</a:t>
            </a:r>
          </a:p>
        </p:txBody>
      </p:sp>
      <p:sp>
        <p:nvSpPr>
          <p:cNvPr id="31746" name="Номер слайда 4"/>
          <p:cNvSpPr txBox="1">
            <a:spLocks noGrp="1"/>
          </p:cNvSpPr>
          <p:nvPr/>
        </p:nvSpPr>
        <p:spPr bwMode="auto">
          <a:xfrm>
            <a:off x="8423275" y="5805488"/>
            <a:ext cx="720725" cy="476250"/>
          </a:xfrm>
          <a:prstGeom prst="rect">
            <a:avLst/>
          </a:prstGeom>
          <a:noFill/>
          <a:ln w="9525">
            <a:noFill/>
            <a:miter lim="800000"/>
            <a:headEnd/>
            <a:tailEnd/>
          </a:ln>
        </p:spPr>
        <p:txBody>
          <a:bodyPr/>
          <a:lstStyle/>
          <a:p>
            <a:pPr algn="r"/>
            <a:fld id="{B74BBB88-EDA7-4A60-81AB-169ED465DF3A}" type="slidenum">
              <a:rPr lang="ru-RU" sz="1400" b="1">
                <a:solidFill>
                  <a:srgbClr val="003D78"/>
                </a:solidFill>
              </a:rPr>
              <a:pPr algn="r"/>
              <a:t>19</a:t>
            </a:fld>
            <a:endParaRPr lang="ru-RU" sz="1400" b="1">
              <a:solidFill>
                <a:srgbClr val="003D78"/>
              </a:solidFill>
            </a:endParaRPr>
          </a:p>
        </p:txBody>
      </p:sp>
      <p:cxnSp>
        <p:nvCxnSpPr>
          <p:cNvPr id="31747" name="Прямая соединительная линия 17"/>
          <p:cNvCxnSpPr>
            <a:cxnSpLocks noChangeShapeType="1"/>
          </p:cNvCxnSpPr>
          <p:nvPr/>
        </p:nvCxnSpPr>
        <p:spPr bwMode="auto">
          <a:xfrm>
            <a:off x="377532" y="764630"/>
            <a:ext cx="3744912" cy="0"/>
          </a:xfrm>
          <a:prstGeom prst="line">
            <a:avLst/>
          </a:prstGeom>
          <a:noFill/>
          <a:ln w="9525" algn="ctr">
            <a:solidFill>
              <a:srgbClr val="091858"/>
            </a:solidFill>
            <a:round/>
            <a:headEnd/>
            <a:tailEnd/>
          </a:ln>
        </p:spPr>
      </p:cxnSp>
      <p:sp>
        <p:nvSpPr>
          <p:cNvPr id="31748" name="Прямоугольник 15"/>
          <p:cNvSpPr>
            <a:spLocks noChangeArrowheads="1"/>
          </p:cNvSpPr>
          <p:nvPr/>
        </p:nvSpPr>
        <p:spPr bwMode="auto">
          <a:xfrm>
            <a:off x="0" y="831850"/>
            <a:ext cx="4140200" cy="603250"/>
          </a:xfrm>
          <a:prstGeom prst="rect">
            <a:avLst/>
          </a:prstGeom>
          <a:noFill/>
          <a:ln w="9525">
            <a:noFill/>
            <a:miter lim="800000"/>
            <a:headEnd/>
            <a:tailEnd/>
          </a:ln>
        </p:spPr>
        <p:txBody>
          <a:bodyPr>
            <a:spAutoFit/>
          </a:bodyPr>
          <a:lstStyle/>
          <a:p>
            <a:pPr marL="285750" indent="-285750">
              <a:lnSpc>
                <a:spcPct val="120000"/>
              </a:lnSpc>
              <a:spcBef>
                <a:spcPts val="600"/>
              </a:spcBef>
              <a:buClr>
                <a:srgbClr val="003D78"/>
              </a:buClr>
              <a:buFont typeface="Arial" charset="0"/>
              <a:buChar char="•"/>
            </a:pPr>
            <a:r>
              <a:rPr lang="ru-RU" sz="1400" dirty="0">
                <a:solidFill>
                  <a:schemeClr val="tx1"/>
                </a:solidFill>
              </a:rPr>
              <a:t>К каждой паре крыльев добавляем свою часть корпуса </a:t>
            </a:r>
            <a:r>
              <a:rPr lang="en-US" sz="1400" dirty="0">
                <a:solidFill>
                  <a:schemeClr val="tx1"/>
                </a:solidFill>
              </a:rPr>
              <a:t>FourWings’</a:t>
            </a:r>
            <a:r>
              <a:rPr lang="ru-RU" sz="1400" dirty="0">
                <a:solidFill>
                  <a:schemeClr val="tx1"/>
                </a:solidFill>
              </a:rPr>
              <a:t>а. </a:t>
            </a:r>
          </a:p>
        </p:txBody>
      </p:sp>
      <p:pic>
        <p:nvPicPr>
          <p:cNvPr id="31750" name="Picture 9" descr="8"/>
          <p:cNvPicPr>
            <a:picLocks noChangeAspect="1" noChangeArrowheads="1"/>
          </p:cNvPicPr>
          <p:nvPr/>
        </p:nvPicPr>
        <p:blipFill>
          <a:blip r:embed="rId3"/>
          <a:srcRect/>
          <a:stretch>
            <a:fillRect/>
          </a:stretch>
        </p:blipFill>
        <p:spPr bwMode="auto">
          <a:xfrm>
            <a:off x="4891088" y="476250"/>
            <a:ext cx="4002087" cy="3278188"/>
          </a:xfrm>
          <a:prstGeom prst="rect">
            <a:avLst/>
          </a:prstGeom>
          <a:noFill/>
          <a:ln w="9525">
            <a:noFill/>
            <a:miter lim="800000"/>
            <a:headEnd/>
            <a:tailEnd/>
          </a:ln>
        </p:spPr>
      </p:pic>
      <p:pic>
        <p:nvPicPr>
          <p:cNvPr id="31751" name="Picture 10" descr="8"/>
          <p:cNvPicPr>
            <a:picLocks noChangeAspect="1" noChangeArrowheads="1"/>
          </p:cNvPicPr>
          <p:nvPr/>
        </p:nvPicPr>
        <p:blipFill>
          <a:blip r:embed="rId4"/>
          <a:srcRect/>
          <a:stretch>
            <a:fillRect/>
          </a:stretch>
        </p:blipFill>
        <p:spPr bwMode="auto">
          <a:xfrm>
            <a:off x="250825" y="2708275"/>
            <a:ext cx="4646613" cy="3284538"/>
          </a:xfrm>
          <a:prstGeom prst="rect">
            <a:avLst/>
          </a:prstGeom>
          <a:noFill/>
          <a:ln w="9525">
            <a:noFill/>
            <a:miter lim="800000"/>
            <a:headEnd/>
            <a:tailEnd/>
          </a:ln>
        </p:spPr>
      </p:pic>
      <p:sp>
        <p:nvSpPr>
          <p:cNvPr id="9" name="Заголовок 2"/>
          <p:cNvSpPr>
            <a:spLocks/>
          </p:cNvSpPr>
          <p:nvPr/>
        </p:nvSpPr>
        <p:spPr bwMode="auto">
          <a:xfrm>
            <a:off x="6228230" y="9526"/>
            <a:ext cx="2915870" cy="323044"/>
          </a:xfrm>
          <a:prstGeom prst="rect">
            <a:avLst/>
          </a:prstGeom>
          <a:noFill/>
          <a:ln w="9525">
            <a:noFill/>
            <a:miter lim="800000"/>
            <a:headEnd/>
            <a:tailEnd/>
          </a:ln>
          <a:effectLst/>
        </p:spPr>
        <p:txBody>
          <a:bodyPr anchor="ctr"/>
          <a:lstStyle/>
          <a:p>
            <a:pPr eaLnBrk="0" hangingPunct="0"/>
            <a:r>
              <a:rPr lang="ru-RU" dirty="0">
                <a:solidFill>
                  <a:schemeClr val="bg1">
                    <a:lumMod val="65000"/>
                  </a:schemeClr>
                </a:solidFill>
                <a:latin typeface="+mn-lt"/>
                <a:cs typeface="Arial" panose="020B0604020202020204" pitchFamily="34" charset="0"/>
              </a:rPr>
              <a:t>Сивокоз </a:t>
            </a:r>
            <a:r>
              <a:rPr lang="ru-RU" dirty="0" smtClean="0">
                <a:solidFill>
                  <a:schemeClr val="bg1">
                    <a:lumMod val="65000"/>
                  </a:schemeClr>
                </a:solidFill>
                <a:latin typeface="+mn-lt"/>
                <a:cs typeface="Arial" panose="020B0604020202020204" pitchFamily="34" charset="0"/>
              </a:rPr>
              <a:t>Артем г.Таганрог 2017</a:t>
            </a:r>
            <a:endParaRPr lang="ru-RU" dirty="0">
              <a:solidFill>
                <a:schemeClr val="bg1">
                  <a:lumMod val="65000"/>
                </a:schemeClr>
              </a:solidFill>
              <a:latin typeface="+mn-lt"/>
              <a:cs typeface="Arial" panose="020B0604020202020204" pitchFamily="34" charset="0"/>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313" name="Заголовок 2"/>
          <p:cNvSpPr>
            <a:spLocks noGrp="1"/>
          </p:cNvSpPr>
          <p:nvPr>
            <p:ph type="title"/>
          </p:nvPr>
        </p:nvSpPr>
        <p:spPr>
          <a:xfrm>
            <a:off x="251400" y="260560"/>
            <a:ext cx="2933805" cy="1009650"/>
          </a:xfrm>
        </p:spPr>
        <p:txBody>
          <a:bodyPr/>
          <a:lstStyle/>
          <a:p>
            <a:r>
              <a:rPr lang="ru-RU" sz="2000" dirty="0" smtClean="0">
                <a:latin typeface="Verdana" pitchFamily="34" charset="0"/>
              </a:rPr>
              <a:t>ВСЕ НАЧИНАЛОСЬ </a:t>
            </a:r>
            <a:r>
              <a:rPr lang="en-US" sz="2000" dirty="0" smtClean="0">
                <a:latin typeface="Verdana" pitchFamily="34" charset="0"/>
              </a:rPr>
              <a:t/>
            </a:r>
            <a:br>
              <a:rPr lang="en-US" sz="2000" dirty="0" smtClean="0">
                <a:latin typeface="Verdana" pitchFamily="34" charset="0"/>
              </a:rPr>
            </a:br>
            <a:r>
              <a:rPr lang="ru-RU" sz="2000" dirty="0" smtClean="0">
                <a:latin typeface="Verdana" pitchFamily="34" charset="0"/>
              </a:rPr>
              <a:t>С  БУМАЖНЫХ САМОЛЕТИКОВ</a:t>
            </a:r>
            <a:endParaRPr lang="ru-RU" sz="2000" dirty="0" smtClean="0">
              <a:solidFill>
                <a:srgbClr val="003D78"/>
              </a:solidFill>
              <a:latin typeface="Verdana" pitchFamily="34" charset="0"/>
            </a:endParaRPr>
          </a:p>
        </p:txBody>
      </p:sp>
      <p:sp>
        <p:nvSpPr>
          <p:cNvPr id="13314" name="Номер слайда 4"/>
          <p:cNvSpPr>
            <a:spLocks noGrp="1"/>
          </p:cNvSpPr>
          <p:nvPr>
            <p:ph type="sldNum" sz="quarter" idx="11"/>
          </p:nvPr>
        </p:nvSpPr>
        <p:spPr>
          <a:xfrm>
            <a:off x="8423275" y="5805488"/>
            <a:ext cx="720725" cy="476250"/>
          </a:xfrm>
          <a:noFill/>
        </p:spPr>
        <p:txBody>
          <a:bodyPr/>
          <a:lstStyle/>
          <a:p>
            <a:fld id="{F4ED7205-4BFE-41F9-8F50-281B06A08B9B}" type="slidenum">
              <a:rPr lang="ru-RU" smtClean="0">
                <a:latin typeface="Arial" charset="0"/>
                <a:cs typeface="Arial" charset="0"/>
              </a:rPr>
              <a:pPr/>
              <a:t>2</a:t>
            </a:fld>
            <a:endParaRPr lang="ru-RU" smtClean="0">
              <a:latin typeface="Arial" charset="0"/>
              <a:cs typeface="Arial" charset="0"/>
            </a:endParaRPr>
          </a:p>
        </p:txBody>
      </p:sp>
      <p:cxnSp>
        <p:nvCxnSpPr>
          <p:cNvPr id="13315" name="Прямая соединительная линия 17"/>
          <p:cNvCxnSpPr>
            <a:cxnSpLocks noChangeShapeType="1"/>
          </p:cNvCxnSpPr>
          <p:nvPr/>
        </p:nvCxnSpPr>
        <p:spPr bwMode="auto">
          <a:xfrm>
            <a:off x="4499990" y="1196690"/>
            <a:ext cx="4501133" cy="0"/>
          </a:xfrm>
          <a:prstGeom prst="line">
            <a:avLst/>
          </a:prstGeom>
          <a:noFill/>
          <a:ln w="9525" algn="ctr">
            <a:solidFill>
              <a:srgbClr val="091858"/>
            </a:solidFill>
            <a:round/>
            <a:headEnd/>
            <a:tailEnd/>
          </a:ln>
        </p:spPr>
      </p:cxnSp>
      <p:pic>
        <p:nvPicPr>
          <p:cNvPr id="13316" name="Picture 11" descr="фон 4"/>
          <p:cNvPicPr>
            <a:picLocks noChangeAspect="1" noChangeArrowheads="1"/>
          </p:cNvPicPr>
          <p:nvPr/>
        </p:nvPicPr>
        <p:blipFill>
          <a:blip r:embed="rId2"/>
          <a:srcRect/>
          <a:stretch>
            <a:fillRect/>
          </a:stretch>
        </p:blipFill>
        <p:spPr bwMode="auto">
          <a:xfrm>
            <a:off x="0" y="3209925"/>
            <a:ext cx="3924300" cy="3648075"/>
          </a:xfrm>
          <a:prstGeom prst="rect">
            <a:avLst/>
          </a:prstGeom>
          <a:noFill/>
          <a:ln w="9525">
            <a:noFill/>
            <a:miter lim="800000"/>
            <a:headEnd/>
            <a:tailEnd/>
          </a:ln>
        </p:spPr>
      </p:pic>
      <p:sp>
        <p:nvSpPr>
          <p:cNvPr id="13317" name="Прямоугольник 15"/>
          <p:cNvSpPr>
            <a:spLocks noChangeArrowheads="1"/>
          </p:cNvSpPr>
          <p:nvPr/>
        </p:nvSpPr>
        <p:spPr bwMode="auto">
          <a:xfrm>
            <a:off x="4139940" y="1534277"/>
            <a:ext cx="4861183" cy="4278313"/>
          </a:xfrm>
          <a:prstGeom prst="rect">
            <a:avLst/>
          </a:prstGeom>
          <a:noFill/>
          <a:ln w="9525">
            <a:noFill/>
            <a:miter lim="800000"/>
            <a:headEnd/>
            <a:tailEnd/>
          </a:ln>
        </p:spPr>
        <p:txBody>
          <a:bodyPr wrap="square">
            <a:spAutoFit/>
          </a:bodyPr>
          <a:lstStyle/>
          <a:p>
            <a:pPr marL="285750" indent="-285750">
              <a:lnSpc>
                <a:spcPct val="120000"/>
              </a:lnSpc>
              <a:spcBef>
                <a:spcPts val="600"/>
              </a:spcBef>
              <a:buClr>
                <a:srgbClr val="003D78"/>
              </a:buClr>
              <a:buFont typeface="Arial" charset="0"/>
              <a:buChar char="•"/>
            </a:pPr>
            <a:r>
              <a:rPr lang="ru-RU" sz="1400" dirty="0">
                <a:solidFill>
                  <a:schemeClr val="tx1"/>
                </a:solidFill>
              </a:rPr>
              <a:t>В детстве я часто играл с бумажными самолетиками, пуская их в небо. Мне нравился этот увлекательный процесс, начиная от создания самого самолета из бумаги, до его испытаний. Так же мне очень нравилось устраивать соревнования по дальности полета. По разному сделанные самолетики, летали на разное расстояние.</a:t>
            </a:r>
            <a:endParaRPr lang="en-US" sz="1400" dirty="0">
              <a:solidFill>
                <a:schemeClr val="tx1"/>
              </a:solidFill>
            </a:endParaRPr>
          </a:p>
          <a:p>
            <a:pPr marL="285750" indent="-285750">
              <a:lnSpc>
                <a:spcPct val="120000"/>
              </a:lnSpc>
              <a:spcBef>
                <a:spcPts val="600"/>
              </a:spcBef>
              <a:buClr>
                <a:srgbClr val="003D78"/>
              </a:buClr>
              <a:buFont typeface="Arial" charset="0"/>
              <a:buChar char="•"/>
            </a:pPr>
            <a:endParaRPr lang="ru-RU" sz="1400" dirty="0">
              <a:solidFill>
                <a:schemeClr val="tx1"/>
              </a:solidFill>
            </a:endParaRPr>
          </a:p>
          <a:p>
            <a:pPr marL="285750" indent="-285750">
              <a:lnSpc>
                <a:spcPct val="120000"/>
              </a:lnSpc>
              <a:spcBef>
                <a:spcPts val="600"/>
              </a:spcBef>
              <a:buClr>
                <a:srgbClr val="003D78"/>
              </a:buClr>
              <a:buFont typeface="Arial" charset="0"/>
              <a:buChar char="•"/>
            </a:pPr>
            <a:r>
              <a:rPr lang="ru-RU" sz="1400" dirty="0">
                <a:solidFill>
                  <a:schemeClr val="tx1"/>
                </a:solidFill>
              </a:rPr>
              <a:t>Когда я подрос, мне подарили сначала радиоуправляемый вертолет, а еще немного позже  у меня появился миниатюрный </a:t>
            </a:r>
            <a:r>
              <a:rPr lang="ru-RU" sz="1400" dirty="0" smtClean="0">
                <a:solidFill>
                  <a:schemeClr val="tx1"/>
                </a:solidFill>
              </a:rPr>
              <a:t>квадрокоптер</a:t>
            </a:r>
            <a:r>
              <a:rPr lang="ru-RU" sz="1400" dirty="0">
                <a:solidFill>
                  <a:schemeClr val="tx1"/>
                </a:solidFill>
              </a:rPr>
              <a:t>.</a:t>
            </a:r>
            <a:endParaRPr lang="en-US" sz="1400" dirty="0">
              <a:solidFill>
                <a:schemeClr val="tx1"/>
              </a:solidFill>
            </a:endParaRPr>
          </a:p>
          <a:p>
            <a:pPr marL="285750" indent="-285750">
              <a:lnSpc>
                <a:spcPct val="120000"/>
              </a:lnSpc>
              <a:spcBef>
                <a:spcPts val="600"/>
              </a:spcBef>
              <a:buClr>
                <a:srgbClr val="003D78"/>
              </a:buClr>
              <a:buFont typeface="Arial" charset="0"/>
              <a:buChar char="•"/>
            </a:pPr>
            <a:endParaRPr lang="ru-RU" sz="1400" dirty="0">
              <a:solidFill>
                <a:schemeClr val="tx1"/>
              </a:solidFill>
            </a:endParaRPr>
          </a:p>
          <a:p>
            <a:pPr marL="285750" indent="-285750">
              <a:lnSpc>
                <a:spcPct val="120000"/>
              </a:lnSpc>
              <a:spcBef>
                <a:spcPts val="600"/>
              </a:spcBef>
              <a:buClr>
                <a:srgbClr val="003D78"/>
              </a:buClr>
              <a:buFont typeface="Arial" charset="0"/>
              <a:buChar char="•"/>
            </a:pPr>
            <a:r>
              <a:rPr lang="ru-RU" sz="1400" dirty="0" smtClean="0">
                <a:solidFill>
                  <a:schemeClr val="tx1"/>
                </a:solidFill>
              </a:rPr>
              <a:t>Квадрокоптер </a:t>
            </a:r>
            <a:r>
              <a:rPr lang="ru-RU" sz="1400" dirty="0">
                <a:solidFill>
                  <a:schemeClr val="tx1"/>
                </a:solidFill>
              </a:rPr>
              <a:t>оказался значительно интереснее радиоуправляемого вертолета, хотя и принцип полета у них во многом совпадает.</a:t>
            </a:r>
          </a:p>
        </p:txBody>
      </p:sp>
      <p:sp>
        <p:nvSpPr>
          <p:cNvPr id="13318" name="Заголовок 2"/>
          <p:cNvSpPr>
            <a:spLocks/>
          </p:cNvSpPr>
          <p:nvPr/>
        </p:nvSpPr>
        <p:spPr bwMode="auto">
          <a:xfrm>
            <a:off x="6228230" y="9526"/>
            <a:ext cx="2915870" cy="323044"/>
          </a:xfrm>
          <a:prstGeom prst="rect">
            <a:avLst/>
          </a:prstGeom>
          <a:noFill/>
          <a:ln w="9525">
            <a:noFill/>
            <a:miter lim="800000"/>
            <a:headEnd/>
            <a:tailEnd/>
          </a:ln>
          <a:effectLst/>
        </p:spPr>
        <p:txBody>
          <a:bodyPr anchor="ctr"/>
          <a:lstStyle/>
          <a:p>
            <a:pPr eaLnBrk="0" hangingPunct="0"/>
            <a:r>
              <a:rPr lang="ru-RU" dirty="0">
                <a:solidFill>
                  <a:schemeClr val="bg1">
                    <a:lumMod val="65000"/>
                  </a:schemeClr>
                </a:solidFill>
                <a:latin typeface="+mn-lt"/>
                <a:cs typeface="Arial" panose="020B0604020202020204" pitchFamily="34" charset="0"/>
              </a:rPr>
              <a:t>Сивокоз </a:t>
            </a:r>
            <a:r>
              <a:rPr lang="ru-RU" dirty="0" smtClean="0">
                <a:solidFill>
                  <a:schemeClr val="bg1">
                    <a:lumMod val="65000"/>
                  </a:schemeClr>
                </a:solidFill>
                <a:latin typeface="+mn-lt"/>
                <a:cs typeface="Arial" panose="020B0604020202020204" pitchFamily="34" charset="0"/>
              </a:rPr>
              <a:t>Артем г.Таганрог 2017</a:t>
            </a:r>
            <a:endParaRPr lang="ru-RU" dirty="0">
              <a:solidFill>
                <a:schemeClr val="bg1">
                  <a:lumMod val="65000"/>
                </a:schemeClr>
              </a:solidFill>
              <a:latin typeface="+mn-lt"/>
              <a:cs typeface="Arial" panose="020B0604020202020204" pitchFamily="34"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000" r="-2000"/>
          </a:stretch>
        </a:blipFill>
        <a:effectLst/>
      </p:bgPr>
    </p:bg>
    <p:spTree>
      <p:nvGrpSpPr>
        <p:cNvPr id="1" name=""/>
        <p:cNvGrpSpPr/>
        <p:nvPr/>
      </p:nvGrpSpPr>
      <p:grpSpPr>
        <a:xfrm>
          <a:off x="0" y="0"/>
          <a:ext cx="0" cy="0"/>
          <a:chOff x="0" y="0"/>
          <a:chExt cx="0" cy="0"/>
        </a:xfrm>
      </p:grpSpPr>
      <p:sp>
        <p:nvSpPr>
          <p:cNvPr id="32769" name="Заголовок 2"/>
          <p:cNvSpPr>
            <a:spLocks noGrp="1"/>
          </p:cNvSpPr>
          <p:nvPr>
            <p:ph type="title" idx="4294967295"/>
          </p:nvPr>
        </p:nvSpPr>
        <p:spPr>
          <a:xfrm>
            <a:off x="250825" y="115888"/>
            <a:ext cx="4321175" cy="649287"/>
          </a:xfrm>
        </p:spPr>
        <p:txBody>
          <a:bodyPr/>
          <a:lstStyle/>
          <a:p>
            <a:r>
              <a:rPr lang="ru-RU" sz="2200" dirty="0" smtClean="0">
                <a:latin typeface="Verdana" panose="020B0604030504040204" pitchFamily="34" charset="0"/>
                <a:ea typeface="Verdana" panose="020B0604030504040204" pitchFamily="34" charset="0"/>
                <a:cs typeface="Verdana" panose="020B0604030504040204" pitchFamily="34" charset="0"/>
              </a:rPr>
              <a:t>ШАГОВЫЙ ДВИГАТЕЛЬ</a:t>
            </a:r>
          </a:p>
        </p:txBody>
      </p:sp>
      <p:sp>
        <p:nvSpPr>
          <p:cNvPr id="32770" name="Номер слайда 4"/>
          <p:cNvSpPr txBox="1">
            <a:spLocks noGrp="1"/>
          </p:cNvSpPr>
          <p:nvPr/>
        </p:nvSpPr>
        <p:spPr bwMode="auto">
          <a:xfrm>
            <a:off x="8423275" y="5805488"/>
            <a:ext cx="720725" cy="476250"/>
          </a:xfrm>
          <a:prstGeom prst="rect">
            <a:avLst/>
          </a:prstGeom>
          <a:noFill/>
          <a:ln w="9525">
            <a:noFill/>
            <a:miter lim="800000"/>
            <a:headEnd/>
            <a:tailEnd/>
          </a:ln>
        </p:spPr>
        <p:txBody>
          <a:bodyPr/>
          <a:lstStyle/>
          <a:p>
            <a:pPr algn="r"/>
            <a:fld id="{1799D362-E548-45D4-B66B-B3E2BF51C187}" type="slidenum">
              <a:rPr lang="ru-RU" sz="1400" b="1">
                <a:solidFill>
                  <a:srgbClr val="003D78"/>
                </a:solidFill>
              </a:rPr>
              <a:pPr algn="r"/>
              <a:t>20</a:t>
            </a:fld>
            <a:endParaRPr lang="ru-RU" sz="1400" b="1">
              <a:solidFill>
                <a:srgbClr val="003D78"/>
              </a:solidFill>
            </a:endParaRPr>
          </a:p>
        </p:txBody>
      </p:sp>
      <p:cxnSp>
        <p:nvCxnSpPr>
          <p:cNvPr id="32771" name="Прямая соединительная линия 17"/>
          <p:cNvCxnSpPr>
            <a:cxnSpLocks noChangeShapeType="1"/>
          </p:cNvCxnSpPr>
          <p:nvPr/>
        </p:nvCxnSpPr>
        <p:spPr bwMode="auto">
          <a:xfrm>
            <a:off x="377532" y="738541"/>
            <a:ext cx="3744912" cy="0"/>
          </a:xfrm>
          <a:prstGeom prst="line">
            <a:avLst/>
          </a:prstGeom>
          <a:noFill/>
          <a:ln w="9525" algn="ctr">
            <a:solidFill>
              <a:srgbClr val="091858"/>
            </a:solidFill>
            <a:round/>
            <a:headEnd/>
            <a:tailEnd/>
          </a:ln>
        </p:spPr>
      </p:cxnSp>
      <p:sp>
        <p:nvSpPr>
          <p:cNvPr id="32772" name="Прямоугольник 15"/>
          <p:cNvSpPr>
            <a:spLocks noChangeArrowheads="1"/>
          </p:cNvSpPr>
          <p:nvPr/>
        </p:nvSpPr>
        <p:spPr bwMode="auto">
          <a:xfrm>
            <a:off x="0" y="836613"/>
            <a:ext cx="4140200" cy="1701800"/>
          </a:xfrm>
          <a:prstGeom prst="rect">
            <a:avLst/>
          </a:prstGeom>
          <a:noFill/>
          <a:ln w="9525">
            <a:noFill/>
            <a:miter lim="800000"/>
            <a:headEnd/>
            <a:tailEnd/>
          </a:ln>
        </p:spPr>
        <p:txBody>
          <a:bodyPr>
            <a:spAutoFit/>
          </a:bodyPr>
          <a:lstStyle/>
          <a:p>
            <a:pPr marL="285750" indent="-285750">
              <a:lnSpc>
                <a:spcPct val="120000"/>
              </a:lnSpc>
              <a:spcBef>
                <a:spcPts val="600"/>
              </a:spcBef>
              <a:buClr>
                <a:srgbClr val="003D78"/>
              </a:buClr>
              <a:buFont typeface="Arial" charset="0"/>
              <a:buChar char="•"/>
            </a:pPr>
            <a:r>
              <a:rPr lang="ru-RU" sz="1400">
                <a:solidFill>
                  <a:schemeClr val="tx1"/>
                </a:solidFill>
              </a:rPr>
              <a:t>Для механизма поворота крыльев мне понадобится шаговый двигатель.</a:t>
            </a:r>
          </a:p>
          <a:p>
            <a:pPr marL="285750" indent="-285750">
              <a:lnSpc>
                <a:spcPct val="120000"/>
              </a:lnSpc>
              <a:spcBef>
                <a:spcPts val="600"/>
              </a:spcBef>
              <a:buClr>
                <a:srgbClr val="003D78"/>
              </a:buClr>
              <a:buFont typeface="Arial" charset="0"/>
              <a:buChar char="•"/>
            </a:pPr>
            <a:r>
              <a:rPr lang="ru-RU" sz="1400">
                <a:solidFill>
                  <a:schemeClr val="tx1"/>
                </a:solidFill>
              </a:rPr>
              <a:t>Для примера я взял шаговый двигатель механизма </a:t>
            </a:r>
            <a:r>
              <a:rPr lang="en-US" sz="1400">
                <a:solidFill>
                  <a:schemeClr val="tx1"/>
                </a:solidFill>
              </a:rPr>
              <a:t>CD </a:t>
            </a:r>
            <a:r>
              <a:rPr lang="ru-RU" sz="1400">
                <a:solidFill>
                  <a:schemeClr val="tx1"/>
                </a:solidFill>
              </a:rPr>
              <a:t>привода и сделал его чертеж. Он как раз нужный по размеру и очень легкий.</a:t>
            </a:r>
          </a:p>
        </p:txBody>
      </p:sp>
      <p:pic>
        <p:nvPicPr>
          <p:cNvPr id="32774" name="Picture 10" descr="шаговый-2"/>
          <p:cNvPicPr>
            <a:picLocks noChangeAspect="1" noChangeArrowheads="1"/>
          </p:cNvPicPr>
          <p:nvPr/>
        </p:nvPicPr>
        <p:blipFill>
          <a:blip r:embed="rId3"/>
          <a:srcRect/>
          <a:stretch>
            <a:fillRect/>
          </a:stretch>
        </p:blipFill>
        <p:spPr bwMode="auto">
          <a:xfrm>
            <a:off x="4427538" y="765175"/>
            <a:ext cx="4537075" cy="2968625"/>
          </a:xfrm>
          <a:prstGeom prst="rect">
            <a:avLst/>
          </a:prstGeom>
          <a:noFill/>
          <a:ln w="9525">
            <a:noFill/>
            <a:miter lim="800000"/>
            <a:headEnd/>
            <a:tailEnd/>
          </a:ln>
        </p:spPr>
      </p:pic>
      <p:pic>
        <p:nvPicPr>
          <p:cNvPr id="32775" name="Picture 11" descr="шаговый-5"/>
          <p:cNvPicPr>
            <a:picLocks noChangeAspect="1" noChangeArrowheads="1"/>
          </p:cNvPicPr>
          <p:nvPr/>
        </p:nvPicPr>
        <p:blipFill>
          <a:blip r:embed="rId4"/>
          <a:srcRect/>
          <a:stretch>
            <a:fillRect/>
          </a:stretch>
        </p:blipFill>
        <p:spPr bwMode="auto">
          <a:xfrm>
            <a:off x="395288" y="2617788"/>
            <a:ext cx="3384550" cy="3332162"/>
          </a:xfrm>
          <a:prstGeom prst="rect">
            <a:avLst/>
          </a:prstGeom>
          <a:noFill/>
          <a:ln w="9525">
            <a:noFill/>
            <a:miter lim="800000"/>
            <a:headEnd/>
            <a:tailEnd/>
          </a:ln>
        </p:spPr>
      </p:pic>
      <p:pic>
        <p:nvPicPr>
          <p:cNvPr id="32776" name="Picture 12" descr="шаговый-3"/>
          <p:cNvPicPr>
            <a:picLocks noChangeAspect="1" noChangeArrowheads="1"/>
          </p:cNvPicPr>
          <p:nvPr/>
        </p:nvPicPr>
        <p:blipFill>
          <a:blip r:embed="rId5"/>
          <a:srcRect/>
          <a:stretch>
            <a:fillRect/>
          </a:stretch>
        </p:blipFill>
        <p:spPr bwMode="auto">
          <a:xfrm rot="-711022">
            <a:off x="4572000" y="4149725"/>
            <a:ext cx="1871663" cy="1411288"/>
          </a:xfrm>
          <a:prstGeom prst="rect">
            <a:avLst/>
          </a:prstGeom>
          <a:noFill/>
          <a:ln w="9525">
            <a:noFill/>
            <a:miter lim="800000"/>
            <a:headEnd/>
            <a:tailEnd/>
          </a:ln>
        </p:spPr>
      </p:pic>
      <p:pic>
        <p:nvPicPr>
          <p:cNvPr id="32777" name="Picture 13" descr="шаговый-4"/>
          <p:cNvPicPr>
            <a:picLocks noChangeAspect="1" noChangeArrowheads="1"/>
          </p:cNvPicPr>
          <p:nvPr/>
        </p:nvPicPr>
        <p:blipFill>
          <a:blip r:embed="rId6"/>
          <a:srcRect/>
          <a:stretch>
            <a:fillRect/>
          </a:stretch>
        </p:blipFill>
        <p:spPr bwMode="auto">
          <a:xfrm rot="-361240">
            <a:off x="6804025" y="4076700"/>
            <a:ext cx="1944688" cy="1468438"/>
          </a:xfrm>
          <a:prstGeom prst="rect">
            <a:avLst/>
          </a:prstGeom>
          <a:noFill/>
          <a:ln w="9525">
            <a:noFill/>
            <a:miter lim="800000"/>
            <a:headEnd/>
            <a:tailEnd/>
          </a:ln>
        </p:spPr>
      </p:pic>
      <p:sp>
        <p:nvSpPr>
          <p:cNvPr id="11" name="Заголовок 2"/>
          <p:cNvSpPr>
            <a:spLocks/>
          </p:cNvSpPr>
          <p:nvPr/>
        </p:nvSpPr>
        <p:spPr bwMode="auto">
          <a:xfrm>
            <a:off x="6228230" y="9526"/>
            <a:ext cx="2915870" cy="323044"/>
          </a:xfrm>
          <a:prstGeom prst="rect">
            <a:avLst/>
          </a:prstGeom>
          <a:noFill/>
          <a:ln w="9525">
            <a:noFill/>
            <a:miter lim="800000"/>
            <a:headEnd/>
            <a:tailEnd/>
          </a:ln>
          <a:effectLst/>
        </p:spPr>
        <p:txBody>
          <a:bodyPr anchor="ctr"/>
          <a:lstStyle/>
          <a:p>
            <a:pPr eaLnBrk="0" hangingPunct="0"/>
            <a:r>
              <a:rPr lang="ru-RU" dirty="0">
                <a:solidFill>
                  <a:schemeClr val="bg1">
                    <a:lumMod val="65000"/>
                  </a:schemeClr>
                </a:solidFill>
                <a:latin typeface="+mn-lt"/>
                <a:cs typeface="Arial" panose="020B0604020202020204" pitchFamily="34" charset="0"/>
              </a:rPr>
              <a:t>Сивокоз </a:t>
            </a:r>
            <a:r>
              <a:rPr lang="ru-RU" dirty="0" smtClean="0">
                <a:solidFill>
                  <a:schemeClr val="bg1">
                    <a:lumMod val="65000"/>
                  </a:schemeClr>
                </a:solidFill>
                <a:latin typeface="+mn-lt"/>
                <a:cs typeface="Arial" panose="020B0604020202020204" pitchFamily="34" charset="0"/>
              </a:rPr>
              <a:t>Артем г.Таганрог 2017</a:t>
            </a:r>
            <a:endParaRPr lang="ru-RU" dirty="0">
              <a:solidFill>
                <a:schemeClr val="bg1">
                  <a:lumMod val="65000"/>
                </a:schemeClr>
              </a:solidFill>
              <a:latin typeface="+mn-lt"/>
              <a:cs typeface="Arial" panose="020B0604020202020204" pitchFamily="34" charset="0"/>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000" r="-2000"/>
          </a:stretch>
        </a:blipFill>
        <a:effectLst/>
      </p:bgPr>
    </p:bg>
    <p:spTree>
      <p:nvGrpSpPr>
        <p:cNvPr id="1" name=""/>
        <p:cNvGrpSpPr/>
        <p:nvPr/>
      </p:nvGrpSpPr>
      <p:grpSpPr>
        <a:xfrm>
          <a:off x="0" y="0"/>
          <a:ext cx="0" cy="0"/>
          <a:chOff x="0" y="0"/>
          <a:chExt cx="0" cy="0"/>
        </a:xfrm>
      </p:grpSpPr>
      <p:sp>
        <p:nvSpPr>
          <p:cNvPr id="33793" name="Заголовок 2"/>
          <p:cNvSpPr>
            <a:spLocks noGrp="1"/>
          </p:cNvSpPr>
          <p:nvPr>
            <p:ph type="title" idx="4294967295"/>
          </p:nvPr>
        </p:nvSpPr>
        <p:spPr>
          <a:xfrm>
            <a:off x="250825" y="187353"/>
            <a:ext cx="4321175" cy="649287"/>
          </a:xfrm>
        </p:spPr>
        <p:txBody>
          <a:bodyPr/>
          <a:lstStyle/>
          <a:p>
            <a:r>
              <a:rPr lang="ru-RU" sz="2400" dirty="0" smtClean="0">
                <a:latin typeface="Verdana" panose="020B0604030504040204" pitchFamily="34" charset="0"/>
                <a:ea typeface="Verdana" panose="020B0604030504040204" pitchFamily="34" charset="0"/>
                <a:cs typeface="Verdana" panose="020B0604030504040204" pitchFamily="34" charset="0"/>
              </a:rPr>
              <a:t>МЕХАНИЗМ ВРАЩЕНИЯ КРЫЛЬЕВ</a:t>
            </a:r>
          </a:p>
        </p:txBody>
      </p:sp>
      <p:sp>
        <p:nvSpPr>
          <p:cNvPr id="33794" name="Номер слайда 4"/>
          <p:cNvSpPr txBox="1">
            <a:spLocks noGrp="1"/>
          </p:cNvSpPr>
          <p:nvPr/>
        </p:nvSpPr>
        <p:spPr bwMode="auto">
          <a:xfrm>
            <a:off x="8423275" y="5805488"/>
            <a:ext cx="720725" cy="476250"/>
          </a:xfrm>
          <a:prstGeom prst="rect">
            <a:avLst/>
          </a:prstGeom>
          <a:noFill/>
          <a:ln w="9525">
            <a:noFill/>
            <a:miter lim="800000"/>
            <a:headEnd/>
            <a:tailEnd/>
          </a:ln>
        </p:spPr>
        <p:txBody>
          <a:bodyPr/>
          <a:lstStyle/>
          <a:p>
            <a:pPr algn="r"/>
            <a:fld id="{807AFB04-74B7-4313-AC76-A50BE94BE937}" type="slidenum">
              <a:rPr lang="ru-RU" sz="1400" b="1">
                <a:solidFill>
                  <a:srgbClr val="003D78"/>
                </a:solidFill>
              </a:rPr>
              <a:pPr algn="r"/>
              <a:t>21</a:t>
            </a:fld>
            <a:endParaRPr lang="ru-RU" sz="1400" b="1">
              <a:solidFill>
                <a:srgbClr val="003D78"/>
              </a:solidFill>
            </a:endParaRPr>
          </a:p>
        </p:txBody>
      </p:sp>
      <p:cxnSp>
        <p:nvCxnSpPr>
          <p:cNvPr id="33795" name="Прямая соединительная линия 17"/>
          <p:cNvCxnSpPr>
            <a:cxnSpLocks noChangeShapeType="1"/>
          </p:cNvCxnSpPr>
          <p:nvPr/>
        </p:nvCxnSpPr>
        <p:spPr bwMode="auto">
          <a:xfrm>
            <a:off x="395288" y="980660"/>
            <a:ext cx="3744912" cy="0"/>
          </a:xfrm>
          <a:prstGeom prst="line">
            <a:avLst/>
          </a:prstGeom>
          <a:noFill/>
          <a:ln w="9525" algn="ctr">
            <a:solidFill>
              <a:srgbClr val="091858"/>
            </a:solidFill>
            <a:round/>
            <a:headEnd/>
            <a:tailEnd/>
          </a:ln>
        </p:spPr>
      </p:cxnSp>
      <p:sp>
        <p:nvSpPr>
          <p:cNvPr id="33796" name="Прямоугольник 15"/>
          <p:cNvSpPr>
            <a:spLocks noChangeArrowheads="1"/>
          </p:cNvSpPr>
          <p:nvPr/>
        </p:nvSpPr>
        <p:spPr bwMode="auto">
          <a:xfrm>
            <a:off x="0" y="1088531"/>
            <a:ext cx="4140200" cy="3348609"/>
          </a:xfrm>
          <a:prstGeom prst="rect">
            <a:avLst/>
          </a:prstGeom>
          <a:noFill/>
          <a:ln w="9525">
            <a:noFill/>
            <a:miter lim="800000"/>
            <a:headEnd/>
            <a:tailEnd/>
          </a:ln>
        </p:spPr>
        <p:txBody>
          <a:bodyPr>
            <a:spAutoFit/>
          </a:bodyPr>
          <a:lstStyle/>
          <a:p>
            <a:pPr marL="285750" indent="-285750">
              <a:lnSpc>
                <a:spcPct val="120000"/>
              </a:lnSpc>
              <a:spcBef>
                <a:spcPts val="600"/>
              </a:spcBef>
              <a:buClr>
                <a:srgbClr val="003D78"/>
              </a:buClr>
              <a:buFont typeface="Arial" charset="0"/>
              <a:buChar char="•"/>
            </a:pPr>
            <a:r>
              <a:rPr lang="ru-RU" sz="1400" dirty="0">
                <a:solidFill>
                  <a:schemeClr val="tx1"/>
                </a:solidFill>
              </a:rPr>
              <a:t>Крылья должны менять свое положение в </a:t>
            </a:r>
            <a:r>
              <a:rPr lang="ru-RU" sz="1400" dirty="0" smtClean="0">
                <a:solidFill>
                  <a:schemeClr val="tx1"/>
                </a:solidFill>
              </a:rPr>
              <a:t>пространстве, </a:t>
            </a:r>
            <a:r>
              <a:rPr lang="ru-RU" sz="1400" dirty="0">
                <a:solidFill>
                  <a:schemeClr val="tx1"/>
                </a:solidFill>
              </a:rPr>
              <a:t>превращая самолет в квадрокоптер. Для этого я поместил шаговый двигатель в корпус </a:t>
            </a:r>
            <a:r>
              <a:rPr lang="en-US" sz="1400" dirty="0" err="1">
                <a:solidFill>
                  <a:schemeClr val="tx1"/>
                </a:solidFill>
              </a:rPr>
              <a:t>FourWings</a:t>
            </a:r>
            <a:r>
              <a:rPr lang="en-US" sz="1400" dirty="0">
                <a:solidFill>
                  <a:schemeClr val="tx1"/>
                </a:solidFill>
              </a:rPr>
              <a:t>’</a:t>
            </a:r>
            <a:r>
              <a:rPr lang="ru-RU" sz="1400" dirty="0">
                <a:solidFill>
                  <a:schemeClr val="tx1"/>
                </a:solidFill>
              </a:rPr>
              <a:t>а.</a:t>
            </a:r>
          </a:p>
          <a:p>
            <a:pPr marL="285750" indent="-285750">
              <a:lnSpc>
                <a:spcPct val="120000"/>
              </a:lnSpc>
              <a:spcBef>
                <a:spcPts val="600"/>
              </a:spcBef>
              <a:buClr>
                <a:srgbClr val="003D78"/>
              </a:buClr>
              <a:buFont typeface="Arial" charset="0"/>
              <a:buChar char="•"/>
            </a:pPr>
            <a:r>
              <a:rPr lang="ru-RU" sz="1400" dirty="0">
                <a:solidFill>
                  <a:schemeClr val="tx1"/>
                </a:solidFill>
              </a:rPr>
              <a:t>У меня уже был опыт использования шаговых двигателей в проектах на </a:t>
            </a:r>
            <a:r>
              <a:rPr lang="en-US" sz="1400" dirty="0">
                <a:solidFill>
                  <a:schemeClr val="tx1"/>
                </a:solidFill>
              </a:rPr>
              <a:t>Arduino</a:t>
            </a:r>
            <a:r>
              <a:rPr lang="ru-RU" sz="1400" dirty="0">
                <a:solidFill>
                  <a:schemeClr val="tx1"/>
                </a:solidFill>
              </a:rPr>
              <a:t> и я хорошо понимаю как он работает.</a:t>
            </a:r>
          </a:p>
          <a:p>
            <a:pPr marL="285750" indent="-285750">
              <a:lnSpc>
                <a:spcPct val="120000"/>
              </a:lnSpc>
              <a:spcBef>
                <a:spcPts val="600"/>
              </a:spcBef>
              <a:buClr>
                <a:srgbClr val="003D78"/>
              </a:buClr>
              <a:buFont typeface="Arial" charset="0"/>
              <a:buChar char="•"/>
            </a:pPr>
            <a:r>
              <a:rPr lang="ru-RU" sz="1400" dirty="0">
                <a:solidFill>
                  <a:schemeClr val="tx1"/>
                </a:solidFill>
              </a:rPr>
              <a:t>Корпусом он крепится к первой части дрона, а его ось закреплена на второй части. Таким образом он будет складывать и раскладывать наши крылья без особых усилий. </a:t>
            </a:r>
          </a:p>
        </p:txBody>
      </p:sp>
      <p:pic>
        <p:nvPicPr>
          <p:cNvPr id="33798" name="Рисунок 1"/>
          <p:cNvPicPr>
            <a:picLocks noChangeAspect="1"/>
          </p:cNvPicPr>
          <p:nvPr/>
        </p:nvPicPr>
        <p:blipFill>
          <a:blip r:embed="rId3"/>
          <a:srcRect/>
          <a:stretch>
            <a:fillRect/>
          </a:stretch>
        </p:blipFill>
        <p:spPr bwMode="auto">
          <a:xfrm>
            <a:off x="4495800" y="1123950"/>
            <a:ext cx="4540250" cy="4365625"/>
          </a:xfrm>
          <a:prstGeom prst="rect">
            <a:avLst/>
          </a:prstGeom>
          <a:noFill/>
          <a:ln w="9525">
            <a:noFill/>
            <a:miter lim="800000"/>
            <a:headEnd/>
            <a:tailEnd/>
          </a:ln>
        </p:spPr>
      </p:pic>
      <p:sp>
        <p:nvSpPr>
          <p:cNvPr id="8" name="Заголовок 2"/>
          <p:cNvSpPr>
            <a:spLocks/>
          </p:cNvSpPr>
          <p:nvPr/>
        </p:nvSpPr>
        <p:spPr bwMode="auto">
          <a:xfrm>
            <a:off x="6228230" y="9526"/>
            <a:ext cx="2915870" cy="323044"/>
          </a:xfrm>
          <a:prstGeom prst="rect">
            <a:avLst/>
          </a:prstGeom>
          <a:noFill/>
          <a:ln w="9525">
            <a:noFill/>
            <a:miter lim="800000"/>
            <a:headEnd/>
            <a:tailEnd/>
          </a:ln>
          <a:effectLst/>
        </p:spPr>
        <p:txBody>
          <a:bodyPr anchor="ctr"/>
          <a:lstStyle/>
          <a:p>
            <a:pPr eaLnBrk="0" hangingPunct="0"/>
            <a:r>
              <a:rPr lang="ru-RU" dirty="0">
                <a:solidFill>
                  <a:schemeClr val="bg1">
                    <a:lumMod val="65000"/>
                  </a:schemeClr>
                </a:solidFill>
                <a:latin typeface="+mn-lt"/>
                <a:cs typeface="Arial" panose="020B0604020202020204" pitchFamily="34" charset="0"/>
              </a:rPr>
              <a:t>Сивокоз </a:t>
            </a:r>
            <a:r>
              <a:rPr lang="ru-RU" dirty="0" smtClean="0">
                <a:solidFill>
                  <a:schemeClr val="bg1">
                    <a:lumMod val="65000"/>
                  </a:schemeClr>
                </a:solidFill>
                <a:latin typeface="+mn-lt"/>
                <a:cs typeface="Arial" panose="020B0604020202020204" pitchFamily="34" charset="0"/>
              </a:rPr>
              <a:t>Артем г.Таганрог 2017</a:t>
            </a:r>
            <a:endParaRPr lang="ru-RU" dirty="0">
              <a:solidFill>
                <a:schemeClr val="bg1">
                  <a:lumMod val="65000"/>
                </a:schemeClr>
              </a:solidFill>
              <a:latin typeface="+mn-lt"/>
              <a:cs typeface="Arial" panose="020B0604020202020204" pitchFamily="34" charset="0"/>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000" r="-2000"/>
          </a:stretch>
        </a:blipFill>
        <a:effectLst/>
      </p:bgPr>
    </p:bg>
    <p:spTree>
      <p:nvGrpSpPr>
        <p:cNvPr id="1" name=""/>
        <p:cNvGrpSpPr/>
        <p:nvPr/>
      </p:nvGrpSpPr>
      <p:grpSpPr>
        <a:xfrm>
          <a:off x="0" y="0"/>
          <a:ext cx="0" cy="0"/>
          <a:chOff x="0" y="0"/>
          <a:chExt cx="0" cy="0"/>
        </a:xfrm>
      </p:grpSpPr>
      <p:sp>
        <p:nvSpPr>
          <p:cNvPr id="34817" name="Заголовок 2"/>
          <p:cNvSpPr>
            <a:spLocks noGrp="1"/>
          </p:cNvSpPr>
          <p:nvPr>
            <p:ph type="title" idx="4294967295"/>
          </p:nvPr>
        </p:nvSpPr>
        <p:spPr>
          <a:xfrm>
            <a:off x="250825" y="115888"/>
            <a:ext cx="4321175" cy="649287"/>
          </a:xfrm>
        </p:spPr>
        <p:txBody>
          <a:bodyPr/>
          <a:lstStyle/>
          <a:p>
            <a:r>
              <a:rPr lang="ru-RU" sz="2400" dirty="0" smtClean="0">
                <a:latin typeface="Verdana" panose="020B0604030504040204" pitchFamily="34" charset="0"/>
                <a:ea typeface="Verdana" panose="020B0604030504040204" pitchFamily="34" charset="0"/>
                <a:cs typeface="Verdana" panose="020B0604030504040204" pitchFamily="34" charset="0"/>
              </a:rPr>
              <a:t>БК И ВИДЕОКАМЕРА</a:t>
            </a:r>
          </a:p>
        </p:txBody>
      </p:sp>
      <p:sp>
        <p:nvSpPr>
          <p:cNvPr id="34818" name="Номер слайда 4"/>
          <p:cNvSpPr txBox="1">
            <a:spLocks noGrp="1"/>
          </p:cNvSpPr>
          <p:nvPr/>
        </p:nvSpPr>
        <p:spPr bwMode="auto">
          <a:xfrm>
            <a:off x="8423275" y="5805488"/>
            <a:ext cx="720725" cy="476250"/>
          </a:xfrm>
          <a:prstGeom prst="rect">
            <a:avLst/>
          </a:prstGeom>
          <a:noFill/>
          <a:ln w="9525">
            <a:noFill/>
            <a:miter lim="800000"/>
            <a:headEnd/>
            <a:tailEnd/>
          </a:ln>
        </p:spPr>
        <p:txBody>
          <a:bodyPr/>
          <a:lstStyle/>
          <a:p>
            <a:pPr algn="r"/>
            <a:fld id="{45935ACF-57B2-496C-93CB-8F9BD19F406D}" type="slidenum">
              <a:rPr lang="ru-RU" sz="1400" b="1">
                <a:solidFill>
                  <a:srgbClr val="003D78"/>
                </a:solidFill>
              </a:rPr>
              <a:pPr algn="r"/>
              <a:t>22</a:t>
            </a:fld>
            <a:endParaRPr lang="ru-RU" sz="1400" b="1">
              <a:solidFill>
                <a:srgbClr val="003D78"/>
              </a:solidFill>
            </a:endParaRPr>
          </a:p>
        </p:txBody>
      </p:sp>
      <p:cxnSp>
        <p:nvCxnSpPr>
          <p:cNvPr id="34819" name="Прямая соединительная линия 17"/>
          <p:cNvCxnSpPr>
            <a:cxnSpLocks noChangeShapeType="1"/>
          </p:cNvCxnSpPr>
          <p:nvPr/>
        </p:nvCxnSpPr>
        <p:spPr bwMode="auto">
          <a:xfrm>
            <a:off x="395288" y="764630"/>
            <a:ext cx="3744912" cy="0"/>
          </a:xfrm>
          <a:prstGeom prst="line">
            <a:avLst/>
          </a:prstGeom>
          <a:noFill/>
          <a:ln w="9525" algn="ctr">
            <a:solidFill>
              <a:srgbClr val="091858"/>
            </a:solidFill>
            <a:round/>
            <a:headEnd/>
            <a:tailEnd/>
          </a:ln>
        </p:spPr>
      </p:cxnSp>
      <p:sp>
        <p:nvSpPr>
          <p:cNvPr id="34820" name="Прямоугольник 15"/>
          <p:cNvSpPr>
            <a:spLocks noChangeArrowheads="1"/>
          </p:cNvSpPr>
          <p:nvPr/>
        </p:nvSpPr>
        <p:spPr bwMode="auto">
          <a:xfrm>
            <a:off x="0" y="908650"/>
            <a:ext cx="4140200" cy="858838"/>
          </a:xfrm>
          <a:prstGeom prst="rect">
            <a:avLst/>
          </a:prstGeom>
          <a:noFill/>
          <a:ln w="9525">
            <a:noFill/>
            <a:miter lim="800000"/>
            <a:headEnd/>
            <a:tailEnd/>
          </a:ln>
        </p:spPr>
        <p:txBody>
          <a:bodyPr>
            <a:spAutoFit/>
          </a:bodyPr>
          <a:lstStyle/>
          <a:p>
            <a:pPr marL="285750" indent="-285750">
              <a:lnSpc>
                <a:spcPct val="120000"/>
              </a:lnSpc>
              <a:spcBef>
                <a:spcPts val="600"/>
              </a:spcBef>
              <a:buClr>
                <a:srgbClr val="003D78"/>
              </a:buClr>
              <a:buFont typeface="Arial" charset="0"/>
              <a:buChar char="•"/>
            </a:pPr>
            <a:r>
              <a:rPr lang="ru-RU" sz="1400" dirty="0">
                <a:solidFill>
                  <a:schemeClr val="tx1"/>
                </a:solidFill>
              </a:rPr>
              <a:t>Остается поместить внутрь корпуса плату управления (бортовой компьютер), аккумулятор и сделать нос.</a:t>
            </a:r>
          </a:p>
        </p:txBody>
      </p:sp>
      <p:pic>
        <p:nvPicPr>
          <p:cNvPr id="34822" name="Рисунок 8"/>
          <p:cNvPicPr>
            <a:picLocks noChangeAspect="1"/>
          </p:cNvPicPr>
          <p:nvPr/>
        </p:nvPicPr>
        <p:blipFill>
          <a:blip r:embed="rId3"/>
          <a:srcRect/>
          <a:stretch>
            <a:fillRect/>
          </a:stretch>
        </p:blipFill>
        <p:spPr bwMode="auto">
          <a:xfrm>
            <a:off x="4572000" y="768350"/>
            <a:ext cx="4284663" cy="1597025"/>
          </a:xfrm>
          <a:prstGeom prst="rect">
            <a:avLst/>
          </a:prstGeom>
          <a:noFill/>
          <a:ln w="9525">
            <a:noFill/>
            <a:miter lim="800000"/>
            <a:headEnd/>
            <a:tailEnd/>
          </a:ln>
        </p:spPr>
      </p:pic>
      <p:pic>
        <p:nvPicPr>
          <p:cNvPr id="34823" name="Рисунок 3"/>
          <p:cNvPicPr>
            <a:picLocks noChangeAspect="1"/>
          </p:cNvPicPr>
          <p:nvPr/>
        </p:nvPicPr>
        <p:blipFill>
          <a:blip r:embed="rId4"/>
          <a:srcRect/>
          <a:stretch>
            <a:fillRect/>
          </a:stretch>
        </p:blipFill>
        <p:spPr bwMode="auto">
          <a:xfrm>
            <a:off x="395288" y="4221163"/>
            <a:ext cx="2952750" cy="1839912"/>
          </a:xfrm>
          <a:prstGeom prst="rect">
            <a:avLst/>
          </a:prstGeom>
          <a:noFill/>
          <a:ln w="9525">
            <a:noFill/>
            <a:miter lim="800000"/>
            <a:headEnd/>
            <a:tailEnd/>
          </a:ln>
        </p:spPr>
      </p:pic>
      <p:pic>
        <p:nvPicPr>
          <p:cNvPr id="34824" name="Рисунок 4"/>
          <p:cNvPicPr>
            <a:picLocks noChangeAspect="1"/>
          </p:cNvPicPr>
          <p:nvPr/>
        </p:nvPicPr>
        <p:blipFill>
          <a:blip r:embed="rId5"/>
          <a:srcRect/>
          <a:stretch>
            <a:fillRect/>
          </a:stretch>
        </p:blipFill>
        <p:spPr bwMode="auto">
          <a:xfrm>
            <a:off x="395288" y="2060575"/>
            <a:ext cx="2952750" cy="1836738"/>
          </a:xfrm>
          <a:prstGeom prst="rect">
            <a:avLst/>
          </a:prstGeom>
          <a:noFill/>
          <a:ln w="9525">
            <a:noFill/>
            <a:miter lim="800000"/>
            <a:headEnd/>
            <a:tailEnd/>
          </a:ln>
        </p:spPr>
      </p:pic>
      <p:cxnSp>
        <p:nvCxnSpPr>
          <p:cNvPr id="34825" name="Прямая соединительная линия 17"/>
          <p:cNvCxnSpPr>
            <a:cxnSpLocks noChangeShapeType="1"/>
          </p:cNvCxnSpPr>
          <p:nvPr/>
        </p:nvCxnSpPr>
        <p:spPr bwMode="auto">
          <a:xfrm>
            <a:off x="4500563" y="2708275"/>
            <a:ext cx="4356100" cy="0"/>
          </a:xfrm>
          <a:prstGeom prst="line">
            <a:avLst/>
          </a:prstGeom>
          <a:noFill/>
          <a:ln w="9525" algn="ctr">
            <a:solidFill>
              <a:srgbClr val="091858"/>
            </a:solidFill>
            <a:round/>
            <a:headEnd/>
            <a:tailEnd/>
          </a:ln>
        </p:spPr>
      </p:cxnSp>
      <p:sp>
        <p:nvSpPr>
          <p:cNvPr id="34826" name="Прямоугольник 15"/>
          <p:cNvSpPr>
            <a:spLocks noChangeArrowheads="1"/>
          </p:cNvSpPr>
          <p:nvPr/>
        </p:nvSpPr>
        <p:spPr bwMode="auto">
          <a:xfrm>
            <a:off x="4144963" y="2903538"/>
            <a:ext cx="4603750" cy="2800350"/>
          </a:xfrm>
          <a:prstGeom prst="rect">
            <a:avLst/>
          </a:prstGeom>
          <a:noFill/>
          <a:ln w="9525">
            <a:noFill/>
            <a:miter lim="800000"/>
            <a:headEnd/>
            <a:tailEnd/>
          </a:ln>
        </p:spPr>
        <p:txBody>
          <a:bodyPr>
            <a:spAutoFit/>
          </a:bodyPr>
          <a:lstStyle/>
          <a:p>
            <a:pPr marL="285750" indent="-285750">
              <a:lnSpc>
                <a:spcPct val="120000"/>
              </a:lnSpc>
              <a:spcBef>
                <a:spcPts val="600"/>
              </a:spcBef>
              <a:buClr>
                <a:srgbClr val="003D78"/>
              </a:buClr>
              <a:buFont typeface="Arial" charset="0"/>
              <a:buChar char="•"/>
            </a:pPr>
            <a:r>
              <a:rPr lang="ru-RU" sz="1400" dirty="0">
                <a:solidFill>
                  <a:schemeClr val="tx1"/>
                </a:solidFill>
              </a:rPr>
              <a:t>Нос </a:t>
            </a:r>
            <a:r>
              <a:rPr lang="en-US" sz="1400" dirty="0">
                <a:solidFill>
                  <a:schemeClr val="tx1"/>
                </a:solidFill>
              </a:rPr>
              <a:t>FourWings’</a:t>
            </a:r>
            <a:r>
              <a:rPr lang="ru-RU" sz="1400" dirty="0">
                <a:solidFill>
                  <a:schemeClr val="tx1"/>
                </a:solidFill>
              </a:rPr>
              <a:t>а сделан под скос. На этом скосе установлена миниатюрная видеокамера. </a:t>
            </a:r>
          </a:p>
          <a:p>
            <a:pPr marL="285750" indent="-285750">
              <a:lnSpc>
                <a:spcPct val="120000"/>
              </a:lnSpc>
              <a:spcBef>
                <a:spcPts val="600"/>
              </a:spcBef>
              <a:buClr>
                <a:srgbClr val="003D78"/>
              </a:buClr>
              <a:buFont typeface="Arial" charset="0"/>
              <a:buChar char="•"/>
            </a:pPr>
            <a:r>
              <a:rPr lang="ru-RU" sz="1400" dirty="0">
                <a:solidFill>
                  <a:schemeClr val="tx1"/>
                </a:solidFill>
              </a:rPr>
              <a:t>Эта видеокамера наклонена под углом к земле, при горизонтальном полете дрона. Она предназначена, как для непрерывной видеосъёмки, так и для фотографирования местности.</a:t>
            </a:r>
          </a:p>
          <a:p>
            <a:pPr marL="285750" indent="-285750">
              <a:lnSpc>
                <a:spcPct val="120000"/>
              </a:lnSpc>
              <a:spcBef>
                <a:spcPts val="600"/>
              </a:spcBef>
              <a:buClr>
                <a:srgbClr val="003D78"/>
              </a:buClr>
              <a:buFont typeface="Arial" charset="0"/>
              <a:buChar char="•"/>
            </a:pPr>
            <a:r>
              <a:rPr lang="ru-RU" sz="1400" dirty="0">
                <a:solidFill>
                  <a:schemeClr val="tx1"/>
                </a:solidFill>
              </a:rPr>
              <a:t>Корпус носа так же можно сделать из карбона. Это увеличит его надежность в случае аварии и уменьшит общий вес дрона.</a:t>
            </a:r>
          </a:p>
        </p:txBody>
      </p:sp>
      <p:sp>
        <p:nvSpPr>
          <p:cNvPr id="12" name="Заголовок 2"/>
          <p:cNvSpPr>
            <a:spLocks/>
          </p:cNvSpPr>
          <p:nvPr/>
        </p:nvSpPr>
        <p:spPr bwMode="auto">
          <a:xfrm>
            <a:off x="6228230" y="9526"/>
            <a:ext cx="2915870" cy="323044"/>
          </a:xfrm>
          <a:prstGeom prst="rect">
            <a:avLst/>
          </a:prstGeom>
          <a:noFill/>
          <a:ln w="9525">
            <a:noFill/>
            <a:miter lim="800000"/>
            <a:headEnd/>
            <a:tailEnd/>
          </a:ln>
          <a:effectLst/>
        </p:spPr>
        <p:txBody>
          <a:bodyPr anchor="ctr"/>
          <a:lstStyle/>
          <a:p>
            <a:pPr eaLnBrk="0" hangingPunct="0"/>
            <a:r>
              <a:rPr lang="ru-RU" dirty="0">
                <a:solidFill>
                  <a:schemeClr val="bg1">
                    <a:lumMod val="65000"/>
                  </a:schemeClr>
                </a:solidFill>
                <a:latin typeface="+mn-lt"/>
                <a:cs typeface="Arial" panose="020B0604020202020204" pitchFamily="34" charset="0"/>
              </a:rPr>
              <a:t>Сивокоз </a:t>
            </a:r>
            <a:r>
              <a:rPr lang="ru-RU" dirty="0" smtClean="0">
                <a:solidFill>
                  <a:schemeClr val="bg1">
                    <a:lumMod val="65000"/>
                  </a:schemeClr>
                </a:solidFill>
                <a:latin typeface="+mn-lt"/>
                <a:cs typeface="Arial" panose="020B0604020202020204" pitchFamily="34" charset="0"/>
              </a:rPr>
              <a:t>Артем г.Таганрог 2017</a:t>
            </a:r>
            <a:endParaRPr lang="ru-RU" dirty="0">
              <a:solidFill>
                <a:schemeClr val="bg1">
                  <a:lumMod val="65000"/>
                </a:schemeClr>
              </a:solidFill>
              <a:latin typeface="+mn-lt"/>
              <a:cs typeface="Arial" panose="020B0604020202020204" pitchFamily="34" charset="0"/>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000" r="-2000"/>
          </a:stretch>
        </a:blipFill>
        <a:effectLst/>
      </p:bgPr>
    </p:bg>
    <p:spTree>
      <p:nvGrpSpPr>
        <p:cNvPr id="1" name=""/>
        <p:cNvGrpSpPr/>
        <p:nvPr/>
      </p:nvGrpSpPr>
      <p:grpSpPr>
        <a:xfrm>
          <a:off x="0" y="0"/>
          <a:ext cx="0" cy="0"/>
          <a:chOff x="0" y="0"/>
          <a:chExt cx="0" cy="0"/>
        </a:xfrm>
      </p:grpSpPr>
      <p:sp>
        <p:nvSpPr>
          <p:cNvPr id="35841" name="Заголовок 2"/>
          <p:cNvSpPr>
            <a:spLocks noGrp="1"/>
          </p:cNvSpPr>
          <p:nvPr>
            <p:ph type="title" idx="4294967295"/>
          </p:nvPr>
        </p:nvSpPr>
        <p:spPr>
          <a:xfrm>
            <a:off x="250825" y="115888"/>
            <a:ext cx="4321175" cy="649287"/>
          </a:xfrm>
        </p:spPr>
        <p:txBody>
          <a:bodyPr/>
          <a:lstStyle/>
          <a:p>
            <a:r>
              <a:rPr lang="ru-RU" sz="2400" dirty="0" smtClean="0">
                <a:latin typeface="Verdana" panose="020B0604030504040204" pitchFamily="34" charset="0"/>
                <a:ea typeface="Verdana" panose="020B0604030504040204" pitchFamily="34" charset="0"/>
                <a:cs typeface="Verdana" panose="020B0604030504040204" pitchFamily="34" charset="0"/>
              </a:rPr>
              <a:t>СБОРКА</a:t>
            </a:r>
          </a:p>
        </p:txBody>
      </p:sp>
      <p:sp>
        <p:nvSpPr>
          <p:cNvPr id="35842" name="Номер слайда 4"/>
          <p:cNvSpPr txBox="1">
            <a:spLocks noGrp="1"/>
          </p:cNvSpPr>
          <p:nvPr/>
        </p:nvSpPr>
        <p:spPr bwMode="auto">
          <a:xfrm>
            <a:off x="8423275" y="5805488"/>
            <a:ext cx="720725" cy="476250"/>
          </a:xfrm>
          <a:prstGeom prst="rect">
            <a:avLst/>
          </a:prstGeom>
          <a:noFill/>
          <a:ln w="9525">
            <a:noFill/>
            <a:miter lim="800000"/>
            <a:headEnd/>
            <a:tailEnd/>
          </a:ln>
        </p:spPr>
        <p:txBody>
          <a:bodyPr/>
          <a:lstStyle/>
          <a:p>
            <a:pPr algn="r"/>
            <a:fld id="{92A3CF4A-2CA8-452D-86AA-BB7A2914F23C}" type="slidenum">
              <a:rPr lang="ru-RU" sz="1400" b="1">
                <a:solidFill>
                  <a:srgbClr val="003D78"/>
                </a:solidFill>
              </a:rPr>
              <a:pPr algn="r"/>
              <a:t>23</a:t>
            </a:fld>
            <a:endParaRPr lang="ru-RU" sz="1400" b="1">
              <a:solidFill>
                <a:srgbClr val="003D78"/>
              </a:solidFill>
            </a:endParaRPr>
          </a:p>
        </p:txBody>
      </p:sp>
      <p:cxnSp>
        <p:nvCxnSpPr>
          <p:cNvPr id="35843" name="Прямая соединительная линия 17"/>
          <p:cNvCxnSpPr>
            <a:cxnSpLocks noChangeShapeType="1"/>
          </p:cNvCxnSpPr>
          <p:nvPr/>
        </p:nvCxnSpPr>
        <p:spPr bwMode="auto">
          <a:xfrm>
            <a:off x="395288" y="764630"/>
            <a:ext cx="3744912" cy="0"/>
          </a:xfrm>
          <a:prstGeom prst="line">
            <a:avLst/>
          </a:prstGeom>
          <a:noFill/>
          <a:ln w="9525" algn="ctr">
            <a:solidFill>
              <a:srgbClr val="091858"/>
            </a:solidFill>
            <a:round/>
            <a:headEnd/>
            <a:tailEnd/>
          </a:ln>
        </p:spPr>
      </p:cxnSp>
      <p:sp>
        <p:nvSpPr>
          <p:cNvPr id="35844" name="Прямоугольник 15"/>
          <p:cNvSpPr>
            <a:spLocks noChangeArrowheads="1"/>
          </p:cNvSpPr>
          <p:nvPr/>
        </p:nvSpPr>
        <p:spPr bwMode="auto">
          <a:xfrm>
            <a:off x="0" y="908650"/>
            <a:ext cx="4284663" cy="350838"/>
          </a:xfrm>
          <a:prstGeom prst="rect">
            <a:avLst/>
          </a:prstGeom>
          <a:noFill/>
          <a:ln w="9525">
            <a:noFill/>
            <a:miter lim="800000"/>
            <a:headEnd/>
            <a:tailEnd/>
          </a:ln>
        </p:spPr>
        <p:txBody>
          <a:bodyPr>
            <a:spAutoFit/>
          </a:bodyPr>
          <a:lstStyle/>
          <a:p>
            <a:pPr marL="285750" indent="-285750">
              <a:lnSpc>
                <a:spcPct val="120000"/>
              </a:lnSpc>
              <a:spcBef>
                <a:spcPts val="600"/>
              </a:spcBef>
              <a:buClr>
                <a:srgbClr val="003D78"/>
              </a:buClr>
              <a:buFont typeface="Arial" charset="0"/>
              <a:buChar char="•"/>
            </a:pPr>
            <a:r>
              <a:rPr lang="ru-RU" sz="1400" dirty="0">
                <a:solidFill>
                  <a:schemeClr val="tx1"/>
                </a:solidFill>
              </a:rPr>
              <a:t>Собираем все </a:t>
            </a:r>
            <a:r>
              <a:rPr lang="ru-RU" sz="1400" dirty="0" err="1">
                <a:solidFill>
                  <a:schemeClr val="tx1"/>
                </a:solidFill>
              </a:rPr>
              <a:t>элеметы</a:t>
            </a:r>
            <a:r>
              <a:rPr lang="ru-RU" sz="1400" dirty="0">
                <a:solidFill>
                  <a:schemeClr val="tx1"/>
                </a:solidFill>
              </a:rPr>
              <a:t> </a:t>
            </a:r>
            <a:r>
              <a:rPr lang="en-US" sz="1400" dirty="0" err="1">
                <a:solidFill>
                  <a:schemeClr val="tx1"/>
                </a:solidFill>
              </a:rPr>
              <a:t>FourWings</a:t>
            </a:r>
            <a:r>
              <a:rPr lang="en-US" sz="1400" dirty="0">
                <a:solidFill>
                  <a:schemeClr val="tx1"/>
                </a:solidFill>
              </a:rPr>
              <a:t>’</a:t>
            </a:r>
            <a:r>
              <a:rPr lang="ru-RU" sz="1400" dirty="0">
                <a:solidFill>
                  <a:schemeClr val="tx1"/>
                </a:solidFill>
              </a:rPr>
              <a:t>а  воедино</a:t>
            </a:r>
          </a:p>
        </p:txBody>
      </p:sp>
      <p:pic>
        <p:nvPicPr>
          <p:cNvPr id="35847" name="Picture 7" descr="9"/>
          <p:cNvPicPr>
            <a:picLocks noChangeAspect="1" noChangeArrowheads="1"/>
          </p:cNvPicPr>
          <p:nvPr/>
        </p:nvPicPr>
        <p:blipFill>
          <a:blip r:embed="rId3"/>
          <a:srcRect/>
          <a:stretch>
            <a:fillRect/>
          </a:stretch>
        </p:blipFill>
        <p:spPr bwMode="auto">
          <a:xfrm>
            <a:off x="203200" y="1628775"/>
            <a:ext cx="4008438" cy="4338638"/>
          </a:xfrm>
          <a:prstGeom prst="rect">
            <a:avLst/>
          </a:prstGeom>
          <a:noFill/>
        </p:spPr>
      </p:pic>
      <p:pic>
        <p:nvPicPr>
          <p:cNvPr id="35848" name="Picture 8" descr="9"/>
          <p:cNvPicPr>
            <a:picLocks noChangeAspect="1" noChangeArrowheads="1"/>
          </p:cNvPicPr>
          <p:nvPr/>
        </p:nvPicPr>
        <p:blipFill>
          <a:blip r:embed="rId4"/>
          <a:srcRect/>
          <a:stretch>
            <a:fillRect/>
          </a:stretch>
        </p:blipFill>
        <p:spPr bwMode="auto">
          <a:xfrm rot="-212592">
            <a:off x="4605338" y="1700213"/>
            <a:ext cx="4359275" cy="4108450"/>
          </a:xfrm>
          <a:prstGeom prst="rect">
            <a:avLst/>
          </a:prstGeom>
          <a:noFill/>
        </p:spPr>
      </p:pic>
      <p:sp>
        <p:nvSpPr>
          <p:cNvPr id="9" name="Заголовок 2"/>
          <p:cNvSpPr>
            <a:spLocks/>
          </p:cNvSpPr>
          <p:nvPr/>
        </p:nvSpPr>
        <p:spPr bwMode="auto">
          <a:xfrm>
            <a:off x="6228230" y="9526"/>
            <a:ext cx="2915870" cy="323044"/>
          </a:xfrm>
          <a:prstGeom prst="rect">
            <a:avLst/>
          </a:prstGeom>
          <a:noFill/>
          <a:ln w="9525">
            <a:noFill/>
            <a:miter lim="800000"/>
            <a:headEnd/>
            <a:tailEnd/>
          </a:ln>
          <a:effectLst/>
        </p:spPr>
        <p:txBody>
          <a:bodyPr anchor="ctr"/>
          <a:lstStyle/>
          <a:p>
            <a:pPr eaLnBrk="0" hangingPunct="0"/>
            <a:r>
              <a:rPr lang="ru-RU" dirty="0">
                <a:solidFill>
                  <a:schemeClr val="bg1">
                    <a:lumMod val="65000"/>
                  </a:schemeClr>
                </a:solidFill>
                <a:latin typeface="+mn-lt"/>
                <a:cs typeface="Arial" panose="020B0604020202020204" pitchFamily="34" charset="0"/>
              </a:rPr>
              <a:t>Сивокоз </a:t>
            </a:r>
            <a:r>
              <a:rPr lang="ru-RU" dirty="0" smtClean="0">
                <a:solidFill>
                  <a:schemeClr val="bg1">
                    <a:lumMod val="65000"/>
                  </a:schemeClr>
                </a:solidFill>
                <a:latin typeface="+mn-lt"/>
                <a:cs typeface="Arial" panose="020B0604020202020204" pitchFamily="34" charset="0"/>
              </a:rPr>
              <a:t>Артем г.Таганрог 2017</a:t>
            </a:r>
            <a:endParaRPr lang="ru-RU" dirty="0">
              <a:solidFill>
                <a:schemeClr val="bg1">
                  <a:lumMod val="65000"/>
                </a:schemeClr>
              </a:solidFill>
              <a:latin typeface="+mn-lt"/>
              <a:cs typeface="Arial" panose="020B0604020202020204" pitchFamily="34" charset="0"/>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000" r="-2000"/>
          </a:stretch>
        </a:blipFill>
        <a:effectLst/>
      </p:bgPr>
    </p:bg>
    <p:spTree>
      <p:nvGrpSpPr>
        <p:cNvPr id="1" name=""/>
        <p:cNvGrpSpPr/>
        <p:nvPr/>
      </p:nvGrpSpPr>
      <p:grpSpPr>
        <a:xfrm>
          <a:off x="0" y="0"/>
          <a:ext cx="0" cy="0"/>
          <a:chOff x="0" y="0"/>
          <a:chExt cx="0" cy="0"/>
        </a:xfrm>
      </p:grpSpPr>
      <p:sp>
        <p:nvSpPr>
          <p:cNvPr id="49154" name="Заголовок 2"/>
          <p:cNvSpPr>
            <a:spLocks noGrp="1"/>
          </p:cNvSpPr>
          <p:nvPr>
            <p:ph type="title" idx="4294967295"/>
          </p:nvPr>
        </p:nvSpPr>
        <p:spPr>
          <a:xfrm>
            <a:off x="250825" y="115888"/>
            <a:ext cx="4321175" cy="649287"/>
          </a:xfrm>
        </p:spPr>
        <p:txBody>
          <a:bodyPr/>
          <a:lstStyle/>
          <a:p>
            <a:r>
              <a:rPr lang="ru-RU" sz="2400" dirty="0" smtClean="0">
                <a:latin typeface="Verdana" panose="020B0604030504040204" pitchFamily="34" charset="0"/>
                <a:ea typeface="Verdana" panose="020B0604030504040204" pitchFamily="34" charset="0"/>
                <a:cs typeface="Verdana" panose="020B0604030504040204" pitchFamily="34" charset="0"/>
              </a:rPr>
              <a:t>МАТЕРИАЛЫ</a:t>
            </a:r>
          </a:p>
        </p:txBody>
      </p:sp>
      <p:sp>
        <p:nvSpPr>
          <p:cNvPr id="49155" name="Номер слайда 4"/>
          <p:cNvSpPr txBox="1">
            <a:spLocks noGrp="1"/>
          </p:cNvSpPr>
          <p:nvPr/>
        </p:nvSpPr>
        <p:spPr bwMode="auto">
          <a:xfrm>
            <a:off x="8423275" y="5805488"/>
            <a:ext cx="720725" cy="476250"/>
          </a:xfrm>
          <a:prstGeom prst="rect">
            <a:avLst/>
          </a:prstGeom>
          <a:noFill/>
          <a:ln w="9525">
            <a:noFill/>
            <a:miter lim="800000"/>
            <a:headEnd/>
            <a:tailEnd/>
          </a:ln>
        </p:spPr>
        <p:txBody>
          <a:bodyPr/>
          <a:lstStyle/>
          <a:p>
            <a:pPr algn="r"/>
            <a:fld id="{E177CF9C-E00F-4C95-B5C5-CDFE35DDF780}" type="slidenum">
              <a:rPr lang="ru-RU" sz="1400" b="1">
                <a:solidFill>
                  <a:srgbClr val="003D78"/>
                </a:solidFill>
              </a:rPr>
              <a:pPr algn="r"/>
              <a:t>24</a:t>
            </a:fld>
            <a:endParaRPr lang="ru-RU" sz="1400" b="1">
              <a:solidFill>
                <a:srgbClr val="003D78"/>
              </a:solidFill>
            </a:endParaRPr>
          </a:p>
        </p:txBody>
      </p:sp>
      <p:cxnSp>
        <p:nvCxnSpPr>
          <p:cNvPr id="49156" name="Прямая соединительная линия 17"/>
          <p:cNvCxnSpPr>
            <a:cxnSpLocks noChangeShapeType="1"/>
          </p:cNvCxnSpPr>
          <p:nvPr/>
        </p:nvCxnSpPr>
        <p:spPr bwMode="auto">
          <a:xfrm>
            <a:off x="395288" y="764630"/>
            <a:ext cx="8281987" cy="0"/>
          </a:xfrm>
          <a:prstGeom prst="line">
            <a:avLst/>
          </a:prstGeom>
          <a:noFill/>
          <a:ln w="9525" algn="ctr">
            <a:solidFill>
              <a:srgbClr val="091858"/>
            </a:solidFill>
            <a:round/>
            <a:headEnd/>
            <a:tailEnd/>
          </a:ln>
        </p:spPr>
      </p:cxnSp>
      <p:sp>
        <p:nvSpPr>
          <p:cNvPr id="49157" name="Прямоугольник 15"/>
          <p:cNvSpPr>
            <a:spLocks noChangeArrowheads="1"/>
          </p:cNvSpPr>
          <p:nvPr/>
        </p:nvSpPr>
        <p:spPr bwMode="auto">
          <a:xfrm>
            <a:off x="0" y="908650"/>
            <a:ext cx="9144000" cy="609398"/>
          </a:xfrm>
          <a:prstGeom prst="rect">
            <a:avLst/>
          </a:prstGeom>
          <a:noFill/>
          <a:ln w="9525">
            <a:noFill/>
            <a:miter lim="800000"/>
            <a:headEnd/>
            <a:tailEnd/>
          </a:ln>
        </p:spPr>
        <p:txBody>
          <a:bodyPr>
            <a:spAutoFit/>
          </a:bodyPr>
          <a:lstStyle/>
          <a:p>
            <a:pPr marL="285750" indent="-285750">
              <a:lnSpc>
                <a:spcPct val="120000"/>
              </a:lnSpc>
              <a:spcBef>
                <a:spcPts val="600"/>
              </a:spcBef>
              <a:buClr>
                <a:srgbClr val="003D78"/>
              </a:buClr>
              <a:buFont typeface="Arial" charset="0"/>
              <a:buChar char="•"/>
            </a:pPr>
            <a:r>
              <a:rPr lang="en-US" sz="1400" dirty="0" smtClean="0">
                <a:solidFill>
                  <a:schemeClr val="tx1"/>
                </a:solidFill>
              </a:rPr>
              <a:t>FourWings </a:t>
            </a:r>
            <a:r>
              <a:rPr lang="ru-RU" sz="1400" dirty="0" smtClean="0">
                <a:solidFill>
                  <a:schemeClr val="tx1"/>
                </a:solidFill>
              </a:rPr>
              <a:t>готов! Практически </a:t>
            </a:r>
            <a:r>
              <a:rPr lang="ru-RU" sz="1400" dirty="0">
                <a:solidFill>
                  <a:schemeClr val="tx1"/>
                </a:solidFill>
              </a:rPr>
              <a:t>все элементы корпуса можно выполнить из карбона. Это повысит надежность дрона и уменьшит его вес.</a:t>
            </a:r>
          </a:p>
        </p:txBody>
      </p:sp>
      <p:pic>
        <p:nvPicPr>
          <p:cNvPr id="49161" name="Picture 9" descr="10"/>
          <p:cNvPicPr>
            <a:picLocks noChangeAspect="1" noChangeArrowheads="1"/>
          </p:cNvPicPr>
          <p:nvPr/>
        </p:nvPicPr>
        <p:blipFill>
          <a:blip r:embed="rId3"/>
          <a:srcRect/>
          <a:stretch>
            <a:fillRect/>
          </a:stretch>
        </p:blipFill>
        <p:spPr bwMode="auto">
          <a:xfrm>
            <a:off x="755650" y="1773238"/>
            <a:ext cx="7416800" cy="4162425"/>
          </a:xfrm>
          <a:prstGeom prst="rect">
            <a:avLst/>
          </a:prstGeom>
          <a:noFill/>
        </p:spPr>
      </p:pic>
      <p:sp>
        <p:nvSpPr>
          <p:cNvPr id="8" name="Заголовок 2"/>
          <p:cNvSpPr>
            <a:spLocks/>
          </p:cNvSpPr>
          <p:nvPr/>
        </p:nvSpPr>
        <p:spPr bwMode="auto">
          <a:xfrm>
            <a:off x="6228230" y="9526"/>
            <a:ext cx="2915870" cy="323044"/>
          </a:xfrm>
          <a:prstGeom prst="rect">
            <a:avLst/>
          </a:prstGeom>
          <a:noFill/>
          <a:ln w="9525">
            <a:noFill/>
            <a:miter lim="800000"/>
            <a:headEnd/>
            <a:tailEnd/>
          </a:ln>
          <a:effectLst/>
        </p:spPr>
        <p:txBody>
          <a:bodyPr anchor="ctr"/>
          <a:lstStyle/>
          <a:p>
            <a:pPr eaLnBrk="0" hangingPunct="0"/>
            <a:r>
              <a:rPr lang="ru-RU" dirty="0">
                <a:solidFill>
                  <a:schemeClr val="bg1">
                    <a:lumMod val="65000"/>
                  </a:schemeClr>
                </a:solidFill>
                <a:latin typeface="+mn-lt"/>
                <a:cs typeface="Arial" panose="020B0604020202020204" pitchFamily="34" charset="0"/>
              </a:rPr>
              <a:t>Сивокоз </a:t>
            </a:r>
            <a:r>
              <a:rPr lang="ru-RU" dirty="0" smtClean="0">
                <a:solidFill>
                  <a:schemeClr val="bg1">
                    <a:lumMod val="65000"/>
                  </a:schemeClr>
                </a:solidFill>
                <a:latin typeface="+mn-lt"/>
                <a:cs typeface="Arial" panose="020B0604020202020204" pitchFamily="34" charset="0"/>
              </a:rPr>
              <a:t>Артем г.Таганрог 2017</a:t>
            </a:r>
            <a:endParaRPr lang="ru-RU" dirty="0">
              <a:solidFill>
                <a:schemeClr val="bg1">
                  <a:lumMod val="65000"/>
                </a:schemeClr>
              </a:solidFill>
              <a:latin typeface="+mn-lt"/>
              <a:cs typeface="Arial" panose="020B0604020202020204" pitchFamily="34" charset="0"/>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000" r="-2000"/>
          </a:stretch>
        </a:blipFill>
        <a:effectLst/>
      </p:bgPr>
    </p:bg>
    <p:spTree>
      <p:nvGrpSpPr>
        <p:cNvPr id="1" name=""/>
        <p:cNvGrpSpPr/>
        <p:nvPr/>
      </p:nvGrpSpPr>
      <p:grpSpPr>
        <a:xfrm>
          <a:off x="0" y="0"/>
          <a:ext cx="0" cy="0"/>
          <a:chOff x="0" y="0"/>
          <a:chExt cx="0" cy="0"/>
        </a:xfrm>
      </p:grpSpPr>
      <p:sp>
        <p:nvSpPr>
          <p:cNvPr id="50178" name="Заголовок 2"/>
          <p:cNvSpPr>
            <a:spLocks noGrp="1"/>
          </p:cNvSpPr>
          <p:nvPr>
            <p:ph type="title" idx="4294967295"/>
          </p:nvPr>
        </p:nvSpPr>
        <p:spPr>
          <a:xfrm>
            <a:off x="250825" y="115888"/>
            <a:ext cx="4537205" cy="649287"/>
          </a:xfrm>
        </p:spPr>
        <p:txBody>
          <a:bodyPr/>
          <a:lstStyle/>
          <a:p>
            <a:r>
              <a:rPr lang="ru-RU" sz="2400" dirty="0" smtClean="0">
                <a:latin typeface="Verdana" panose="020B0604030504040204" pitchFamily="34" charset="0"/>
                <a:ea typeface="Verdana" panose="020B0604030504040204" pitchFamily="34" charset="0"/>
                <a:cs typeface="Verdana" panose="020B0604030504040204" pitchFamily="34" charset="0"/>
              </a:rPr>
              <a:t>ПОЛЕТНЫЕ ИСПЫТАНИЯ</a:t>
            </a:r>
          </a:p>
        </p:txBody>
      </p:sp>
      <p:sp>
        <p:nvSpPr>
          <p:cNvPr id="50179" name="Номер слайда 4"/>
          <p:cNvSpPr txBox="1">
            <a:spLocks noGrp="1"/>
          </p:cNvSpPr>
          <p:nvPr/>
        </p:nvSpPr>
        <p:spPr bwMode="auto">
          <a:xfrm>
            <a:off x="8423275" y="5805488"/>
            <a:ext cx="720725" cy="476250"/>
          </a:xfrm>
          <a:prstGeom prst="rect">
            <a:avLst/>
          </a:prstGeom>
          <a:noFill/>
          <a:ln w="9525">
            <a:noFill/>
            <a:miter lim="800000"/>
            <a:headEnd/>
            <a:tailEnd/>
          </a:ln>
        </p:spPr>
        <p:txBody>
          <a:bodyPr/>
          <a:lstStyle/>
          <a:p>
            <a:pPr algn="r"/>
            <a:fld id="{7296D4F8-B56F-40BD-BBFC-BCB92A9F80E6}" type="slidenum">
              <a:rPr lang="ru-RU" sz="1400" b="1">
                <a:solidFill>
                  <a:srgbClr val="003D78"/>
                </a:solidFill>
              </a:rPr>
              <a:pPr algn="r"/>
              <a:t>25</a:t>
            </a:fld>
            <a:endParaRPr lang="ru-RU" sz="1400" b="1">
              <a:solidFill>
                <a:srgbClr val="003D78"/>
              </a:solidFill>
            </a:endParaRPr>
          </a:p>
        </p:txBody>
      </p:sp>
      <p:cxnSp>
        <p:nvCxnSpPr>
          <p:cNvPr id="50180" name="Прямая соединительная линия 17"/>
          <p:cNvCxnSpPr>
            <a:cxnSpLocks noChangeShapeType="1"/>
          </p:cNvCxnSpPr>
          <p:nvPr/>
        </p:nvCxnSpPr>
        <p:spPr bwMode="auto">
          <a:xfrm>
            <a:off x="368654" y="764630"/>
            <a:ext cx="8281987" cy="0"/>
          </a:xfrm>
          <a:prstGeom prst="line">
            <a:avLst/>
          </a:prstGeom>
          <a:noFill/>
          <a:ln w="9525" algn="ctr">
            <a:solidFill>
              <a:srgbClr val="091858"/>
            </a:solidFill>
            <a:round/>
            <a:headEnd/>
            <a:tailEnd/>
          </a:ln>
        </p:spPr>
      </p:cxnSp>
      <p:sp>
        <p:nvSpPr>
          <p:cNvPr id="50181" name="Прямоугольник 15"/>
          <p:cNvSpPr>
            <a:spLocks noChangeArrowheads="1"/>
          </p:cNvSpPr>
          <p:nvPr/>
        </p:nvSpPr>
        <p:spPr bwMode="auto">
          <a:xfrm>
            <a:off x="0" y="908650"/>
            <a:ext cx="9144000" cy="867930"/>
          </a:xfrm>
          <a:prstGeom prst="rect">
            <a:avLst/>
          </a:prstGeom>
          <a:noFill/>
          <a:ln w="9525">
            <a:noFill/>
            <a:miter lim="800000"/>
            <a:headEnd/>
            <a:tailEnd/>
          </a:ln>
        </p:spPr>
        <p:txBody>
          <a:bodyPr>
            <a:spAutoFit/>
          </a:bodyPr>
          <a:lstStyle/>
          <a:p>
            <a:pPr marL="285750" indent="-285750">
              <a:lnSpc>
                <a:spcPct val="120000"/>
              </a:lnSpc>
              <a:spcBef>
                <a:spcPts val="600"/>
              </a:spcBef>
              <a:buClr>
                <a:srgbClr val="003D78"/>
              </a:buClr>
              <a:buFont typeface="Arial" charset="0"/>
              <a:buChar char="•"/>
            </a:pPr>
            <a:r>
              <a:rPr lang="ru-RU" sz="1400" dirty="0">
                <a:solidFill>
                  <a:schemeClr val="tx1"/>
                </a:solidFill>
              </a:rPr>
              <a:t>Взлетает с земли </a:t>
            </a:r>
            <a:r>
              <a:rPr lang="en-US" sz="1400" dirty="0">
                <a:solidFill>
                  <a:schemeClr val="tx1"/>
                </a:solidFill>
              </a:rPr>
              <a:t>FourWings</a:t>
            </a:r>
            <a:r>
              <a:rPr lang="ru-RU" sz="1400" dirty="0">
                <a:solidFill>
                  <a:schemeClr val="tx1"/>
                </a:solidFill>
              </a:rPr>
              <a:t> вертикально из положения с расставленными крыльями как показано на рисунке, когда расстояния между моторами равны. При отсутствии сильного ветра им можно продолжить управлять в </a:t>
            </a:r>
            <a:r>
              <a:rPr lang="ru-RU" sz="1400" dirty="0" smtClean="0">
                <a:solidFill>
                  <a:schemeClr val="tx1"/>
                </a:solidFill>
              </a:rPr>
              <a:t>таком же положении, </a:t>
            </a:r>
            <a:r>
              <a:rPr lang="ru-RU" sz="1400" dirty="0">
                <a:solidFill>
                  <a:schemeClr val="tx1"/>
                </a:solidFill>
              </a:rPr>
              <a:t>как </a:t>
            </a:r>
            <a:r>
              <a:rPr lang="ru-RU" sz="1400" dirty="0" smtClean="0">
                <a:solidFill>
                  <a:schemeClr val="tx1"/>
                </a:solidFill>
              </a:rPr>
              <a:t>и обычным </a:t>
            </a:r>
            <a:r>
              <a:rPr lang="ru-RU" sz="1400" dirty="0">
                <a:solidFill>
                  <a:schemeClr val="tx1"/>
                </a:solidFill>
              </a:rPr>
              <a:t>квадрокоптером. </a:t>
            </a:r>
          </a:p>
        </p:txBody>
      </p:sp>
      <p:pic>
        <p:nvPicPr>
          <p:cNvPr id="50184" name="Picture 8" descr="9"/>
          <p:cNvPicPr>
            <a:picLocks noChangeAspect="1" noChangeArrowheads="1"/>
          </p:cNvPicPr>
          <p:nvPr/>
        </p:nvPicPr>
        <p:blipFill>
          <a:blip r:embed="rId3"/>
          <a:srcRect/>
          <a:stretch>
            <a:fillRect/>
          </a:stretch>
        </p:blipFill>
        <p:spPr bwMode="auto">
          <a:xfrm>
            <a:off x="395288" y="1989138"/>
            <a:ext cx="3435350" cy="3954462"/>
          </a:xfrm>
          <a:prstGeom prst="rect">
            <a:avLst/>
          </a:prstGeom>
          <a:noFill/>
        </p:spPr>
      </p:pic>
      <p:pic>
        <p:nvPicPr>
          <p:cNvPr id="50185" name="Picture 9" descr="9"/>
          <p:cNvPicPr>
            <a:picLocks noChangeAspect="1" noChangeArrowheads="1"/>
          </p:cNvPicPr>
          <p:nvPr/>
        </p:nvPicPr>
        <p:blipFill>
          <a:blip r:embed="rId4"/>
          <a:srcRect/>
          <a:stretch>
            <a:fillRect/>
          </a:stretch>
        </p:blipFill>
        <p:spPr bwMode="auto">
          <a:xfrm>
            <a:off x="4500563" y="1852613"/>
            <a:ext cx="4319587" cy="3952875"/>
          </a:xfrm>
          <a:prstGeom prst="rect">
            <a:avLst/>
          </a:prstGeom>
          <a:noFill/>
        </p:spPr>
      </p:pic>
      <p:sp>
        <p:nvSpPr>
          <p:cNvPr id="9" name="Заголовок 2"/>
          <p:cNvSpPr>
            <a:spLocks/>
          </p:cNvSpPr>
          <p:nvPr/>
        </p:nvSpPr>
        <p:spPr bwMode="auto">
          <a:xfrm>
            <a:off x="6228230" y="9526"/>
            <a:ext cx="2915870" cy="323044"/>
          </a:xfrm>
          <a:prstGeom prst="rect">
            <a:avLst/>
          </a:prstGeom>
          <a:noFill/>
          <a:ln w="9525">
            <a:noFill/>
            <a:miter lim="800000"/>
            <a:headEnd/>
            <a:tailEnd/>
          </a:ln>
          <a:effectLst/>
        </p:spPr>
        <p:txBody>
          <a:bodyPr anchor="ctr"/>
          <a:lstStyle/>
          <a:p>
            <a:pPr eaLnBrk="0" hangingPunct="0"/>
            <a:r>
              <a:rPr lang="ru-RU" dirty="0">
                <a:solidFill>
                  <a:schemeClr val="bg1">
                    <a:lumMod val="65000"/>
                  </a:schemeClr>
                </a:solidFill>
                <a:latin typeface="+mn-lt"/>
                <a:cs typeface="Arial" panose="020B0604020202020204" pitchFamily="34" charset="0"/>
              </a:rPr>
              <a:t>Сивокоз </a:t>
            </a:r>
            <a:r>
              <a:rPr lang="ru-RU" dirty="0" smtClean="0">
                <a:solidFill>
                  <a:schemeClr val="bg1">
                    <a:lumMod val="65000"/>
                  </a:schemeClr>
                </a:solidFill>
                <a:latin typeface="+mn-lt"/>
                <a:cs typeface="Arial" panose="020B0604020202020204" pitchFamily="34" charset="0"/>
              </a:rPr>
              <a:t>Артем г.Таганрог 2017</a:t>
            </a:r>
            <a:endParaRPr lang="ru-RU" dirty="0">
              <a:solidFill>
                <a:schemeClr val="bg1">
                  <a:lumMod val="65000"/>
                </a:schemeClr>
              </a:solidFill>
              <a:latin typeface="+mn-lt"/>
              <a:cs typeface="Arial" panose="020B0604020202020204" pitchFamily="34" charset="0"/>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000" r="-2000"/>
          </a:stretch>
        </a:blipFill>
        <a:effectLst/>
      </p:bgPr>
    </p:bg>
    <p:spTree>
      <p:nvGrpSpPr>
        <p:cNvPr id="1" name=""/>
        <p:cNvGrpSpPr/>
        <p:nvPr/>
      </p:nvGrpSpPr>
      <p:grpSpPr>
        <a:xfrm>
          <a:off x="0" y="0"/>
          <a:ext cx="0" cy="0"/>
          <a:chOff x="0" y="0"/>
          <a:chExt cx="0" cy="0"/>
        </a:xfrm>
      </p:grpSpPr>
      <p:sp>
        <p:nvSpPr>
          <p:cNvPr id="51202" name="Заголовок 2"/>
          <p:cNvSpPr>
            <a:spLocks noGrp="1"/>
          </p:cNvSpPr>
          <p:nvPr>
            <p:ph type="title" idx="4294967295"/>
          </p:nvPr>
        </p:nvSpPr>
        <p:spPr>
          <a:xfrm>
            <a:off x="250825" y="115888"/>
            <a:ext cx="4681225" cy="649287"/>
          </a:xfrm>
        </p:spPr>
        <p:txBody>
          <a:bodyPr/>
          <a:lstStyle/>
          <a:p>
            <a:r>
              <a:rPr lang="ru-RU" sz="2400" dirty="0" smtClean="0">
                <a:latin typeface="Verdana" panose="020B0604030504040204" pitchFamily="34" charset="0"/>
                <a:ea typeface="Verdana" panose="020B0604030504040204" pitchFamily="34" charset="0"/>
                <a:cs typeface="Verdana" panose="020B0604030504040204" pitchFamily="34" charset="0"/>
              </a:rPr>
              <a:t>ПОЛЕТНЫЕ ИСПЫТАНИЯ</a:t>
            </a:r>
          </a:p>
        </p:txBody>
      </p:sp>
      <p:sp>
        <p:nvSpPr>
          <p:cNvPr id="51203" name="Номер слайда 4"/>
          <p:cNvSpPr txBox="1">
            <a:spLocks noGrp="1"/>
          </p:cNvSpPr>
          <p:nvPr/>
        </p:nvSpPr>
        <p:spPr bwMode="auto">
          <a:xfrm>
            <a:off x="8423275" y="5805488"/>
            <a:ext cx="720725" cy="476250"/>
          </a:xfrm>
          <a:prstGeom prst="rect">
            <a:avLst/>
          </a:prstGeom>
          <a:noFill/>
          <a:ln w="9525">
            <a:noFill/>
            <a:miter lim="800000"/>
            <a:headEnd/>
            <a:tailEnd/>
          </a:ln>
        </p:spPr>
        <p:txBody>
          <a:bodyPr/>
          <a:lstStyle/>
          <a:p>
            <a:pPr algn="r"/>
            <a:fld id="{454A83C3-AFDD-4821-B864-AE6D731E5A4A}" type="slidenum">
              <a:rPr lang="ru-RU" sz="1400" b="1">
                <a:solidFill>
                  <a:srgbClr val="003D78"/>
                </a:solidFill>
              </a:rPr>
              <a:pPr algn="r"/>
              <a:t>26</a:t>
            </a:fld>
            <a:endParaRPr lang="ru-RU" sz="1400" b="1">
              <a:solidFill>
                <a:srgbClr val="003D78"/>
              </a:solidFill>
            </a:endParaRPr>
          </a:p>
        </p:txBody>
      </p:sp>
      <p:cxnSp>
        <p:nvCxnSpPr>
          <p:cNvPr id="51204" name="Прямая соединительная линия 17"/>
          <p:cNvCxnSpPr>
            <a:cxnSpLocks noChangeShapeType="1"/>
          </p:cNvCxnSpPr>
          <p:nvPr/>
        </p:nvCxnSpPr>
        <p:spPr bwMode="auto">
          <a:xfrm>
            <a:off x="377532" y="764630"/>
            <a:ext cx="8281987" cy="0"/>
          </a:xfrm>
          <a:prstGeom prst="line">
            <a:avLst/>
          </a:prstGeom>
          <a:noFill/>
          <a:ln w="9525" algn="ctr">
            <a:solidFill>
              <a:srgbClr val="091858"/>
            </a:solidFill>
            <a:round/>
            <a:headEnd/>
            <a:tailEnd/>
          </a:ln>
        </p:spPr>
      </p:cxnSp>
      <p:sp>
        <p:nvSpPr>
          <p:cNvPr id="51205" name="Прямоугольник 15"/>
          <p:cNvSpPr>
            <a:spLocks noChangeArrowheads="1"/>
          </p:cNvSpPr>
          <p:nvPr/>
        </p:nvSpPr>
        <p:spPr bwMode="auto">
          <a:xfrm>
            <a:off x="0" y="908650"/>
            <a:ext cx="9144000" cy="641350"/>
          </a:xfrm>
          <a:prstGeom prst="rect">
            <a:avLst/>
          </a:prstGeom>
          <a:noFill/>
          <a:ln w="9525">
            <a:noFill/>
            <a:miter lim="800000"/>
            <a:headEnd/>
            <a:tailEnd/>
          </a:ln>
        </p:spPr>
        <p:txBody>
          <a:bodyPr>
            <a:spAutoFit/>
          </a:bodyPr>
          <a:lstStyle/>
          <a:p>
            <a:pPr marL="285750" indent="-285750">
              <a:lnSpc>
                <a:spcPct val="120000"/>
              </a:lnSpc>
              <a:spcBef>
                <a:spcPts val="600"/>
              </a:spcBef>
              <a:buClr>
                <a:srgbClr val="003D78"/>
              </a:buClr>
              <a:buFont typeface="Arial" charset="0"/>
              <a:buChar char="•"/>
            </a:pPr>
            <a:r>
              <a:rPr lang="ru-RU" sz="1400" dirty="0">
                <a:solidFill>
                  <a:schemeClr val="tx1"/>
                </a:solidFill>
              </a:rPr>
              <a:t>Для перехода в скоростной режим полета, крылья </a:t>
            </a:r>
            <a:r>
              <a:rPr lang="en-US" sz="1400" dirty="0">
                <a:solidFill>
                  <a:schemeClr val="tx1"/>
                </a:solidFill>
              </a:rPr>
              <a:t>FourWings’a </a:t>
            </a:r>
            <a:r>
              <a:rPr lang="ru-RU" sz="1400" dirty="0">
                <a:solidFill>
                  <a:schemeClr val="tx1"/>
                </a:solidFill>
              </a:rPr>
              <a:t>складываются, а бортовой компьютер помогает выровнять дрон в вертикальном </a:t>
            </a:r>
            <a:r>
              <a:rPr lang="ru-RU" sz="1400" dirty="0" smtClean="0">
                <a:solidFill>
                  <a:schemeClr val="tx1"/>
                </a:solidFill>
              </a:rPr>
              <a:t>положении, </a:t>
            </a:r>
            <a:r>
              <a:rPr lang="ru-RU" sz="1400" dirty="0">
                <a:solidFill>
                  <a:schemeClr val="tx1"/>
                </a:solidFill>
              </a:rPr>
              <a:t>изменяя скорости вращения винтов.</a:t>
            </a:r>
            <a:r>
              <a:rPr lang="ru-RU" dirty="0">
                <a:solidFill>
                  <a:schemeClr val="tx1"/>
                </a:solidFill>
              </a:rPr>
              <a:t>  </a:t>
            </a:r>
            <a:endParaRPr lang="ru-RU" dirty="0"/>
          </a:p>
        </p:txBody>
      </p:sp>
      <p:pic>
        <p:nvPicPr>
          <p:cNvPr id="51207" name="Picture 7" descr="9"/>
          <p:cNvPicPr>
            <a:picLocks noChangeAspect="1" noChangeArrowheads="1"/>
          </p:cNvPicPr>
          <p:nvPr/>
        </p:nvPicPr>
        <p:blipFill>
          <a:blip r:embed="rId3"/>
          <a:srcRect/>
          <a:stretch>
            <a:fillRect/>
          </a:stretch>
        </p:blipFill>
        <p:spPr bwMode="auto">
          <a:xfrm>
            <a:off x="900113" y="1989138"/>
            <a:ext cx="7800975" cy="3983037"/>
          </a:xfrm>
          <a:prstGeom prst="rect">
            <a:avLst/>
          </a:prstGeom>
          <a:noFill/>
        </p:spPr>
      </p:pic>
      <p:sp>
        <p:nvSpPr>
          <p:cNvPr id="8" name="Заголовок 2"/>
          <p:cNvSpPr>
            <a:spLocks/>
          </p:cNvSpPr>
          <p:nvPr/>
        </p:nvSpPr>
        <p:spPr bwMode="auto">
          <a:xfrm>
            <a:off x="6228230" y="9526"/>
            <a:ext cx="2915870" cy="323044"/>
          </a:xfrm>
          <a:prstGeom prst="rect">
            <a:avLst/>
          </a:prstGeom>
          <a:noFill/>
          <a:ln w="9525">
            <a:noFill/>
            <a:miter lim="800000"/>
            <a:headEnd/>
            <a:tailEnd/>
          </a:ln>
          <a:effectLst/>
        </p:spPr>
        <p:txBody>
          <a:bodyPr anchor="ctr"/>
          <a:lstStyle/>
          <a:p>
            <a:pPr eaLnBrk="0" hangingPunct="0"/>
            <a:r>
              <a:rPr lang="ru-RU" dirty="0">
                <a:solidFill>
                  <a:schemeClr val="bg1">
                    <a:lumMod val="65000"/>
                  </a:schemeClr>
                </a:solidFill>
                <a:latin typeface="+mn-lt"/>
                <a:cs typeface="Arial" panose="020B0604020202020204" pitchFamily="34" charset="0"/>
              </a:rPr>
              <a:t>Сивокоз </a:t>
            </a:r>
            <a:r>
              <a:rPr lang="ru-RU" dirty="0" smtClean="0">
                <a:solidFill>
                  <a:schemeClr val="bg1">
                    <a:lumMod val="65000"/>
                  </a:schemeClr>
                </a:solidFill>
                <a:latin typeface="+mn-lt"/>
                <a:cs typeface="Arial" panose="020B0604020202020204" pitchFamily="34" charset="0"/>
              </a:rPr>
              <a:t>Артем г.Таганрог 2017</a:t>
            </a:r>
            <a:endParaRPr lang="ru-RU" dirty="0">
              <a:solidFill>
                <a:schemeClr val="bg1">
                  <a:lumMod val="65000"/>
                </a:schemeClr>
              </a:solidFill>
              <a:latin typeface="+mn-lt"/>
              <a:cs typeface="Arial" panose="020B0604020202020204" pitchFamily="34" charset="0"/>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000" r="-2000"/>
          </a:stretch>
        </a:blipFill>
        <a:effectLst/>
      </p:bgPr>
    </p:bg>
    <p:spTree>
      <p:nvGrpSpPr>
        <p:cNvPr id="1" name=""/>
        <p:cNvGrpSpPr/>
        <p:nvPr/>
      </p:nvGrpSpPr>
      <p:grpSpPr>
        <a:xfrm>
          <a:off x="0" y="0"/>
          <a:ext cx="0" cy="0"/>
          <a:chOff x="0" y="0"/>
          <a:chExt cx="0" cy="0"/>
        </a:xfrm>
      </p:grpSpPr>
      <p:sp>
        <p:nvSpPr>
          <p:cNvPr id="52226" name="Заголовок 2"/>
          <p:cNvSpPr>
            <a:spLocks noGrp="1"/>
          </p:cNvSpPr>
          <p:nvPr>
            <p:ph type="title" idx="4294967295"/>
          </p:nvPr>
        </p:nvSpPr>
        <p:spPr>
          <a:xfrm>
            <a:off x="250824" y="115888"/>
            <a:ext cx="7345595" cy="649287"/>
          </a:xfrm>
        </p:spPr>
        <p:txBody>
          <a:bodyPr/>
          <a:lstStyle/>
          <a:p>
            <a:r>
              <a:rPr lang="ru-RU" sz="2400" dirty="0" smtClean="0">
                <a:latin typeface="Verdana" panose="020B0604030504040204" pitchFamily="34" charset="0"/>
                <a:ea typeface="Verdana" panose="020B0604030504040204" pitchFamily="34" charset="0"/>
                <a:cs typeface="Verdana" panose="020B0604030504040204" pitchFamily="34" charset="0"/>
              </a:rPr>
              <a:t>ОПЫТНЫЙ ОРАЗЕЦ 3</a:t>
            </a:r>
            <a:r>
              <a:rPr lang="en-US" sz="2400" dirty="0" smtClean="0">
                <a:latin typeface="Verdana" panose="020B0604030504040204" pitchFamily="34" charset="0"/>
                <a:ea typeface="Verdana" panose="020B0604030504040204" pitchFamily="34" charset="0"/>
                <a:cs typeface="Verdana" panose="020B0604030504040204" pitchFamily="34" charset="0"/>
              </a:rPr>
              <a:t>D</a:t>
            </a:r>
            <a:r>
              <a:rPr lang="ru-RU" sz="2400" dirty="0" smtClean="0">
                <a:latin typeface="Verdana" panose="020B0604030504040204" pitchFamily="34" charset="0"/>
                <a:ea typeface="Verdana" panose="020B0604030504040204" pitchFamily="34" charset="0"/>
                <a:cs typeface="Verdana" panose="020B0604030504040204" pitchFamily="34" charset="0"/>
              </a:rPr>
              <a:t> В МАСШТАБЕ 1:2</a:t>
            </a:r>
          </a:p>
        </p:txBody>
      </p:sp>
      <p:sp>
        <p:nvSpPr>
          <p:cNvPr id="52227" name="Номер слайда 4"/>
          <p:cNvSpPr txBox="1">
            <a:spLocks noGrp="1"/>
          </p:cNvSpPr>
          <p:nvPr/>
        </p:nvSpPr>
        <p:spPr bwMode="auto">
          <a:xfrm>
            <a:off x="8423275" y="5805488"/>
            <a:ext cx="720725" cy="476250"/>
          </a:xfrm>
          <a:prstGeom prst="rect">
            <a:avLst/>
          </a:prstGeom>
          <a:noFill/>
          <a:ln w="9525">
            <a:noFill/>
            <a:miter lim="800000"/>
            <a:headEnd/>
            <a:tailEnd/>
          </a:ln>
        </p:spPr>
        <p:txBody>
          <a:bodyPr/>
          <a:lstStyle/>
          <a:p>
            <a:pPr algn="r"/>
            <a:fld id="{99D0DD48-0381-458C-93A1-6E36899F5992}" type="slidenum">
              <a:rPr lang="ru-RU" sz="1400" b="1">
                <a:solidFill>
                  <a:srgbClr val="003D78"/>
                </a:solidFill>
              </a:rPr>
              <a:pPr algn="r"/>
              <a:t>27</a:t>
            </a:fld>
            <a:endParaRPr lang="ru-RU" sz="1400" b="1">
              <a:solidFill>
                <a:srgbClr val="003D78"/>
              </a:solidFill>
            </a:endParaRPr>
          </a:p>
        </p:txBody>
      </p:sp>
      <p:cxnSp>
        <p:nvCxnSpPr>
          <p:cNvPr id="52228" name="Прямая соединительная линия 17"/>
          <p:cNvCxnSpPr>
            <a:cxnSpLocks noChangeShapeType="1"/>
          </p:cNvCxnSpPr>
          <p:nvPr/>
        </p:nvCxnSpPr>
        <p:spPr bwMode="auto">
          <a:xfrm>
            <a:off x="377532" y="764630"/>
            <a:ext cx="8281987" cy="0"/>
          </a:xfrm>
          <a:prstGeom prst="line">
            <a:avLst/>
          </a:prstGeom>
          <a:noFill/>
          <a:ln w="9525" algn="ctr">
            <a:solidFill>
              <a:srgbClr val="091858"/>
            </a:solidFill>
            <a:round/>
            <a:headEnd/>
            <a:tailEnd/>
          </a:ln>
        </p:spPr>
      </p:cxnSp>
      <p:sp>
        <p:nvSpPr>
          <p:cNvPr id="52229" name="Прямоугольник 15"/>
          <p:cNvSpPr>
            <a:spLocks noChangeArrowheads="1"/>
          </p:cNvSpPr>
          <p:nvPr/>
        </p:nvSpPr>
        <p:spPr bwMode="auto">
          <a:xfrm>
            <a:off x="0" y="908650"/>
            <a:ext cx="9144000" cy="935038"/>
          </a:xfrm>
          <a:prstGeom prst="rect">
            <a:avLst/>
          </a:prstGeom>
          <a:noFill/>
          <a:ln w="9525">
            <a:noFill/>
            <a:miter lim="800000"/>
            <a:headEnd/>
            <a:tailEnd/>
          </a:ln>
        </p:spPr>
        <p:txBody>
          <a:bodyPr>
            <a:spAutoFit/>
          </a:bodyPr>
          <a:lstStyle/>
          <a:p>
            <a:pPr marL="285750" indent="-285750">
              <a:lnSpc>
                <a:spcPct val="120000"/>
              </a:lnSpc>
              <a:spcBef>
                <a:spcPts val="600"/>
              </a:spcBef>
              <a:buClr>
                <a:srgbClr val="003D78"/>
              </a:buClr>
              <a:buFont typeface="Arial" charset="0"/>
              <a:buChar char="•"/>
            </a:pPr>
            <a:r>
              <a:rPr lang="ru-RU" sz="1400" dirty="0">
                <a:solidFill>
                  <a:schemeClr val="tx1"/>
                </a:solidFill>
              </a:rPr>
              <a:t>Я решил напечатать модель </a:t>
            </a:r>
            <a:r>
              <a:rPr lang="en-US" sz="1400" dirty="0">
                <a:solidFill>
                  <a:schemeClr val="tx1"/>
                </a:solidFill>
              </a:rPr>
              <a:t>FourWings’a</a:t>
            </a:r>
            <a:r>
              <a:rPr lang="ru-RU" sz="1400" dirty="0">
                <a:solidFill>
                  <a:schemeClr val="tx1"/>
                </a:solidFill>
              </a:rPr>
              <a:t> на 3</a:t>
            </a:r>
            <a:r>
              <a:rPr lang="en-US" sz="1400" dirty="0">
                <a:solidFill>
                  <a:schemeClr val="tx1"/>
                </a:solidFill>
              </a:rPr>
              <a:t>D </a:t>
            </a:r>
            <a:r>
              <a:rPr lang="ru-RU" sz="1400" dirty="0">
                <a:solidFill>
                  <a:schemeClr val="tx1"/>
                </a:solidFill>
              </a:rPr>
              <a:t>принтере.</a:t>
            </a:r>
          </a:p>
          <a:p>
            <a:pPr marL="285750" indent="-285750">
              <a:lnSpc>
                <a:spcPct val="120000"/>
              </a:lnSpc>
              <a:spcBef>
                <a:spcPts val="600"/>
              </a:spcBef>
              <a:buClr>
                <a:srgbClr val="003D78"/>
              </a:buClr>
              <a:buFont typeface="Arial" charset="0"/>
              <a:buChar char="•"/>
            </a:pPr>
            <a:r>
              <a:rPr lang="ru-RU" sz="1400" dirty="0">
                <a:solidFill>
                  <a:schemeClr val="tx1"/>
                </a:solidFill>
              </a:rPr>
              <a:t>Для печати я использовал пластик </a:t>
            </a:r>
            <a:r>
              <a:rPr lang="en-US" sz="1400" dirty="0">
                <a:solidFill>
                  <a:schemeClr val="tx1"/>
                </a:solidFill>
              </a:rPr>
              <a:t>PLA</a:t>
            </a:r>
            <a:r>
              <a:rPr lang="ru-RU" sz="1400" dirty="0">
                <a:solidFill>
                  <a:schemeClr val="tx1"/>
                </a:solidFill>
              </a:rPr>
              <a:t>. Это </a:t>
            </a:r>
            <a:r>
              <a:rPr lang="ru-RU" sz="1400" dirty="0" err="1">
                <a:solidFill>
                  <a:schemeClr val="tx1"/>
                </a:solidFill>
              </a:rPr>
              <a:t>биоразлагаемый</a:t>
            </a:r>
            <a:r>
              <a:rPr lang="ru-RU" sz="1400" dirty="0">
                <a:solidFill>
                  <a:schemeClr val="tx1"/>
                </a:solidFill>
              </a:rPr>
              <a:t> </a:t>
            </a:r>
            <a:r>
              <a:rPr lang="ru-RU" sz="1400" dirty="0" smtClean="0">
                <a:solidFill>
                  <a:schemeClr val="tx1"/>
                </a:solidFill>
              </a:rPr>
              <a:t>пластик, </a:t>
            </a:r>
            <a:r>
              <a:rPr lang="ru-RU" sz="1400" dirty="0">
                <a:solidFill>
                  <a:schemeClr val="tx1"/>
                </a:solidFill>
              </a:rPr>
              <a:t>сырьем для производства которого служат возобновляемые ресурсы, такие как кукуруза и сахарный </a:t>
            </a:r>
            <a:r>
              <a:rPr lang="ru-RU" sz="1400" dirty="0" err="1">
                <a:solidFill>
                  <a:schemeClr val="tx1"/>
                </a:solidFill>
              </a:rPr>
              <a:t>тросник</a:t>
            </a:r>
            <a:r>
              <a:rPr lang="ru-RU" sz="1400" dirty="0">
                <a:solidFill>
                  <a:schemeClr val="tx1"/>
                </a:solidFill>
              </a:rPr>
              <a:t>.</a:t>
            </a:r>
          </a:p>
        </p:txBody>
      </p:sp>
      <p:pic>
        <p:nvPicPr>
          <p:cNvPr id="52232" name="Picture 8" descr="3D"/>
          <p:cNvPicPr>
            <a:picLocks noChangeAspect="1" noChangeArrowheads="1"/>
          </p:cNvPicPr>
          <p:nvPr/>
        </p:nvPicPr>
        <p:blipFill>
          <a:blip r:embed="rId3"/>
          <a:srcRect/>
          <a:stretch>
            <a:fillRect/>
          </a:stretch>
        </p:blipFill>
        <p:spPr bwMode="auto">
          <a:xfrm>
            <a:off x="250825" y="2349500"/>
            <a:ext cx="4537075" cy="3335338"/>
          </a:xfrm>
          <a:prstGeom prst="rect">
            <a:avLst/>
          </a:prstGeom>
          <a:noFill/>
        </p:spPr>
      </p:pic>
      <p:pic>
        <p:nvPicPr>
          <p:cNvPr id="52233" name="Picture 9" descr="3D"/>
          <p:cNvPicPr>
            <a:picLocks noChangeAspect="1" noChangeArrowheads="1"/>
          </p:cNvPicPr>
          <p:nvPr/>
        </p:nvPicPr>
        <p:blipFill>
          <a:blip r:embed="rId4"/>
          <a:srcRect/>
          <a:stretch>
            <a:fillRect/>
          </a:stretch>
        </p:blipFill>
        <p:spPr bwMode="auto">
          <a:xfrm>
            <a:off x="4932363" y="2349500"/>
            <a:ext cx="4013200" cy="3330575"/>
          </a:xfrm>
          <a:prstGeom prst="rect">
            <a:avLst/>
          </a:prstGeom>
          <a:noFill/>
        </p:spPr>
      </p:pic>
      <p:sp>
        <p:nvSpPr>
          <p:cNvPr id="9" name="Заголовок 2"/>
          <p:cNvSpPr>
            <a:spLocks/>
          </p:cNvSpPr>
          <p:nvPr/>
        </p:nvSpPr>
        <p:spPr bwMode="auto">
          <a:xfrm>
            <a:off x="6228230" y="9526"/>
            <a:ext cx="2915870" cy="323044"/>
          </a:xfrm>
          <a:prstGeom prst="rect">
            <a:avLst/>
          </a:prstGeom>
          <a:noFill/>
          <a:ln w="9525">
            <a:noFill/>
            <a:miter lim="800000"/>
            <a:headEnd/>
            <a:tailEnd/>
          </a:ln>
          <a:effectLst/>
        </p:spPr>
        <p:txBody>
          <a:bodyPr anchor="ctr"/>
          <a:lstStyle/>
          <a:p>
            <a:pPr eaLnBrk="0" hangingPunct="0"/>
            <a:r>
              <a:rPr lang="ru-RU" dirty="0">
                <a:solidFill>
                  <a:schemeClr val="bg1">
                    <a:lumMod val="65000"/>
                  </a:schemeClr>
                </a:solidFill>
                <a:latin typeface="+mn-lt"/>
                <a:cs typeface="Arial" panose="020B0604020202020204" pitchFamily="34" charset="0"/>
              </a:rPr>
              <a:t>Сивокоз </a:t>
            </a:r>
            <a:r>
              <a:rPr lang="ru-RU" dirty="0" smtClean="0">
                <a:solidFill>
                  <a:schemeClr val="bg1">
                    <a:lumMod val="65000"/>
                  </a:schemeClr>
                </a:solidFill>
                <a:latin typeface="+mn-lt"/>
                <a:cs typeface="Arial" panose="020B0604020202020204" pitchFamily="34" charset="0"/>
              </a:rPr>
              <a:t>Артем г.Таганрог 2017</a:t>
            </a:r>
            <a:endParaRPr lang="ru-RU" dirty="0">
              <a:solidFill>
                <a:schemeClr val="bg1">
                  <a:lumMod val="65000"/>
                </a:schemeClr>
              </a:solidFill>
              <a:latin typeface="+mn-lt"/>
              <a:cs typeface="Arial" panose="020B0604020202020204" pitchFamily="34" charset="0"/>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000" r="-2000"/>
          </a:stretch>
        </a:blipFill>
        <a:effectLst/>
      </p:bgPr>
    </p:bg>
    <p:spTree>
      <p:nvGrpSpPr>
        <p:cNvPr id="1" name=""/>
        <p:cNvGrpSpPr/>
        <p:nvPr/>
      </p:nvGrpSpPr>
      <p:grpSpPr>
        <a:xfrm>
          <a:off x="0" y="0"/>
          <a:ext cx="0" cy="0"/>
          <a:chOff x="0" y="0"/>
          <a:chExt cx="0" cy="0"/>
        </a:xfrm>
      </p:grpSpPr>
      <p:sp>
        <p:nvSpPr>
          <p:cNvPr id="54274" name="Заголовок 2"/>
          <p:cNvSpPr>
            <a:spLocks noGrp="1"/>
          </p:cNvSpPr>
          <p:nvPr>
            <p:ph type="title" idx="4294967295"/>
          </p:nvPr>
        </p:nvSpPr>
        <p:spPr>
          <a:xfrm>
            <a:off x="250825" y="115888"/>
            <a:ext cx="6553200" cy="649287"/>
          </a:xfrm>
        </p:spPr>
        <p:txBody>
          <a:bodyPr/>
          <a:lstStyle/>
          <a:p>
            <a:r>
              <a:rPr lang="ru-RU" sz="2400" dirty="0" smtClean="0">
                <a:latin typeface="Verdana" panose="020B0604030504040204" pitchFamily="34" charset="0"/>
                <a:ea typeface="Verdana" panose="020B0604030504040204" pitchFamily="34" charset="0"/>
                <a:cs typeface="Verdana" panose="020B0604030504040204" pitchFamily="34" charset="0"/>
              </a:rPr>
              <a:t>СБОРКА</a:t>
            </a:r>
          </a:p>
        </p:txBody>
      </p:sp>
      <p:sp>
        <p:nvSpPr>
          <p:cNvPr id="54275" name="Номер слайда 4"/>
          <p:cNvSpPr txBox="1">
            <a:spLocks noGrp="1"/>
          </p:cNvSpPr>
          <p:nvPr/>
        </p:nvSpPr>
        <p:spPr bwMode="auto">
          <a:xfrm>
            <a:off x="8423275" y="5805488"/>
            <a:ext cx="720725" cy="476250"/>
          </a:xfrm>
          <a:prstGeom prst="rect">
            <a:avLst/>
          </a:prstGeom>
          <a:noFill/>
          <a:ln w="9525">
            <a:noFill/>
            <a:miter lim="800000"/>
            <a:headEnd/>
            <a:tailEnd/>
          </a:ln>
        </p:spPr>
        <p:txBody>
          <a:bodyPr/>
          <a:lstStyle/>
          <a:p>
            <a:pPr algn="r"/>
            <a:fld id="{2AE2FABC-5E8E-414A-9BF9-0F17D876F037}" type="slidenum">
              <a:rPr lang="ru-RU" sz="1400" b="1">
                <a:solidFill>
                  <a:srgbClr val="003D78"/>
                </a:solidFill>
              </a:rPr>
              <a:pPr algn="r"/>
              <a:t>28</a:t>
            </a:fld>
            <a:endParaRPr lang="ru-RU" sz="1400" b="1">
              <a:solidFill>
                <a:srgbClr val="003D78"/>
              </a:solidFill>
            </a:endParaRPr>
          </a:p>
        </p:txBody>
      </p:sp>
      <p:cxnSp>
        <p:nvCxnSpPr>
          <p:cNvPr id="54276" name="Прямая соединительная линия 17"/>
          <p:cNvCxnSpPr>
            <a:cxnSpLocks noChangeShapeType="1"/>
          </p:cNvCxnSpPr>
          <p:nvPr/>
        </p:nvCxnSpPr>
        <p:spPr bwMode="auto">
          <a:xfrm>
            <a:off x="377532" y="764630"/>
            <a:ext cx="2016412" cy="0"/>
          </a:xfrm>
          <a:prstGeom prst="line">
            <a:avLst/>
          </a:prstGeom>
          <a:noFill/>
          <a:ln w="9525" algn="ctr">
            <a:solidFill>
              <a:srgbClr val="091858"/>
            </a:solidFill>
            <a:round/>
            <a:headEnd/>
            <a:tailEnd/>
          </a:ln>
        </p:spPr>
      </p:cxnSp>
      <p:sp>
        <p:nvSpPr>
          <p:cNvPr id="54277" name="Прямоугольник 15"/>
          <p:cNvSpPr>
            <a:spLocks noChangeArrowheads="1"/>
          </p:cNvSpPr>
          <p:nvPr/>
        </p:nvSpPr>
        <p:spPr bwMode="auto">
          <a:xfrm>
            <a:off x="3834" y="871537"/>
            <a:ext cx="2411700" cy="2905411"/>
          </a:xfrm>
          <a:prstGeom prst="rect">
            <a:avLst/>
          </a:prstGeom>
          <a:noFill/>
          <a:ln w="9525">
            <a:noFill/>
            <a:miter lim="800000"/>
            <a:headEnd/>
            <a:tailEnd/>
          </a:ln>
        </p:spPr>
        <p:txBody>
          <a:bodyPr wrap="square">
            <a:spAutoFit/>
          </a:bodyPr>
          <a:lstStyle/>
          <a:p>
            <a:pPr marL="285750" indent="-285750">
              <a:lnSpc>
                <a:spcPct val="120000"/>
              </a:lnSpc>
              <a:spcBef>
                <a:spcPts val="600"/>
              </a:spcBef>
              <a:buClr>
                <a:srgbClr val="003D78"/>
              </a:buClr>
              <a:buFont typeface="Arial" charset="0"/>
              <a:buChar char="•"/>
            </a:pPr>
            <a:r>
              <a:rPr lang="ru-RU" sz="1400" dirty="0">
                <a:solidFill>
                  <a:schemeClr val="tx1"/>
                </a:solidFill>
              </a:rPr>
              <a:t>После того как все части </a:t>
            </a:r>
            <a:r>
              <a:rPr lang="en-US" dirty="0">
                <a:solidFill>
                  <a:schemeClr val="tx1"/>
                </a:solidFill>
              </a:rPr>
              <a:t>FourWings’a</a:t>
            </a:r>
            <a:r>
              <a:rPr lang="ru-RU" sz="1400" dirty="0">
                <a:solidFill>
                  <a:schemeClr val="tx1"/>
                </a:solidFill>
              </a:rPr>
              <a:t> </a:t>
            </a:r>
            <a:r>
              <a:rPr lang="ru-RU" sz="1400" dirty="0" smtClean="0">
                <a:solidFill>
                  <a:schemeClr val="tx1"/>
                </a:solidFill>
              </a:rPr>
              <a:t>напечатаны, </a:t>
            </a:r>
            <a:r>
              <a:rPr lang="ru-RU" sz="1400" dirty="0">
                <a:solidFill>
                  <a:schemeClr val="tx1"/>
                </a:solidFill>
              </a:rPr>
              <a:t>необходимо их обработать, удалив созданные в процессе печати подпорки, а так же мелкие неровности</a:t>
            </a:r>
            <a:r>
              <a:rPr lang="ru-RU" sz="1400" dirty="0" smtClean="0">
                <a:solidFill>
                  <a:schemeClr val="tx1"/>
                </a:solidFill>
              </a:rPr>
              <a:t>.</a:t>
            </a:r>
          </a:p>
          <a:p>
            <a:pPr marL="285750" indent="-285750">
              <a:lnSpc>
                <a:spcPct val="120000"/>
              </a:lnSpc>
              <a:spcBef>
                <a:spcPts val="600"/>
              </a:spcBef>
              <a:buClr>
                <a:srgbClr val="003D78"/>
              </a:buClr>
              <a:buFont typeface="Arial" charset="0"/>
              <a:buChar char="•"/>
            </a:pPr>
            <a:endParaRPr lang="ru-RU" sz="200" dirty="0" smtClean="0">
              <a:solidFill>
                <a:schemeClr val="tx1"/>
              </a:solidFill>
            </a:endParaRPr>
          </a:p>
          <a:p>
            <a:pPr marL="285750" indent="-285750">
              <a:lnSpc>
                <a:spcPct val="120000"/>
              </a:lnSpc>
              <a:spcBef>
                <a:spcPts val="600"/>
              </a:spcBef>
              <a:buClr>
                <a:srgbClr val="003D78"/>
              </a:buClr>
              <a:buFont typeface="Arial" charset="0"/>
              <a:buChar char="•"/>
            </a:pPr>
            <a:r>
              <a:rPr lang="ru-RU" sz="1400" dirty="0" smtClean="0">
                <a:solidFill>
                  <a:schemeClr val="tx1"/>
                </a:solidFill>
              </a:rPr>
              <a:t>И собираем все детали воедино. </a:t>
            </a:r>
            <a:endParaRPr lang="ru-RU" sz="1400" dirty="0">
              <a:solidFill>
                <a:schemeClr val="tx1"/>
              </a:solidFill>
            </a:endParaRPr>
          </a:p>
        </p:txBody>
      </p:sp>
      <p:pic>
        <p:nvPicPr>
          <p:cNvPr id="54281" name="Picture 9" descr="детали 3D"/>
          <p:cNvPicPr>
            <a:picLocks noChangeAspect="1" noChangeArrowheads="1"/>
          </p:cNvPicPr>
          <p:nvPr/>
        </p:nvPicPr>
        <p:blipFill>
          <a:blip r:embed="rId3"/>
          <a:srcRect/>
          <a:stretch>
            <a:fillRect/>
          </a:stretch>
        </p:blipFill>
        <p:spPr bwMode="auto">
          <a:xfrm>
            <a:off x="2879746" y="836613"/>
            <a:ext cx="6013429" cy="4896707"/>
          </a:xfrm>
          <a:prstGeom prst="rect">
            <a:avLst/>
          </a:prstGeom>
          <a:noFill/>
        </p:spPr>
      </p:pic>
      <p:sp>
        <p:nvSpPr>
          <p:cNvPr id="9" name="Заголовок 2"/>
          <p:cNvSpPr>
            <a:spLocks/>
          </p:cNvSpPr>
          <p:nvPr/>
        </p:nvSpPr>
        <p:spPr bwMode="auto">
          <a:xfrm>
            <a:off x="6228230" y="9526"/>
            <a:ext cx="2915870" cy="323044"/>
          </a:xfrm>
          <a:prstGeom prst="rect">
            <a:avLst/>
          </a:prstGeom>
          <a:noFill/>
          <a:ln w="9525">
            <a:noFill/>
            <a:miter lim="800000"/>
            <a:headEnd/>
            <a:tailEnd/>
          </a:ln>
          <a:effectLst/>
        </p:spPr>
        <p:txBody>
          <a:bodyPr anchor="ctr"/>
          <a:lstStyle/>
          <a:p>
            <a:pPr eaLnBrk="0" hangingPunct="0"/>
            <a:r>
              <a:rPr lang="ru-RU" dirty="0">
                <a:solidFill>
                  <a:schemeClr val="bg1">
                    <a:lumMod val="65000"/>
                  </a:schemeClr>
                </a:solidFill>
                <a:latin typeface="+mn-lt"/>
                <a:cs typeface="Arial" panose="020B0604020202020204" pitchFamily="34" charset="0"/>
              </a:rPr>
              <a:t>Сивокоз </a:t>
            </a:r>
            <a:r>
              <a:rPr lang="ru-RU" dirty="0" smtClean="0">
                <a:solidFill>
                  <a:schemeClr val="bg1">
                    <a:lumMod val="65000"/>
                  </a:schemeClr>
                </a:solidFill>
                <a:latin typeface="+mn-lt"/>
                <a:cs typeface="Arial" panose="020B0604020202020204" pitchFamily="34" charset="0"/>
              </a:rPr>
              <a:t>Артем г.Таганрог 2017</a:t>
            </a:r>
            <a:endParaRPr lang="ru-RU" dirty="0">
              <a:solidFill>
                <a:schemeClr val="bg1">
                  <a:lumMod val="65000"/>
                </a:schemeClr>
              </a:solidFill>
              <a:latin typeface="+mn-lt"/>
              <a:cs typeface="Arial" panose="020B0604020202020204" pitchFamily="34" charset="0"/>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000" r="-2000"/>
          </a:stretch>
        </a:blipFill>
        <a:effectLst/>
      </p:bgPr>
    </p:bg>
    <p:spTree>
      <p:nvGrpSpPr>
        <p:cNvPr id="1" name=""/>
        <p:cNvGrpSpPr/>
        <p:nvPr/>
      </p:nvGrpSpPr>
      <p:grpSpPr>
        <a:xfrm>
          <a:off x="0" y="0"/>
          <a:ext cx="0" cy="0"/>
          <a:chOff x="0" y="0"/>
          <a:chExt cx="0" cy="0"/>
        </a:xfrm>
      </p:grpSpPr>
      <p:sp>
        <p:nvSpPr>
          <p:cNvPr id="54274" name="Заголовок 2"/>
          <p:cNvSpPr>
            <a:spLocks noGrp="1"/>
          </p:cNvSpPr>
          <p:nvPr>
            <p:ph type="title" idx="4294967295"/>
          </p:nvPr>
        </p:nvSpPr>
        <p:spPr>
          <a:xfrm>
            <a:off x="395419" y="8770"/>
            <a:ext cx="6408605" cy="649287"/>
          </a:xfrm>
        </p:spPr>
        <p:txBody>
          <a:bodyPr/>
          <a:lstStyle/>
          <a:p>
            <a:r>
              <a:rPr lang="ru-RU" sz="2400" dirty="0" smtClean="0">
                <a:latin typeface="Verdana" panose="020B0604030504040204" pitchFamily="34" charset="0"/>
                <a:ea typeface="Verdana" panose="020B0604030504040204" pitchFamily="34" charset="0"/>
                <a:cs typeface="Verdana" panose="020B0604030504040204" pitchFamily="34" charset="0"/>
              </a:rPr>
              <a:t>3</a:t>
            </a:r>
            <a:r>
              <a:rPr lang="en-US" sz="2400" dirty="0" smtClean="0">
                <a:latin typeface="Verdana" panose="020B0604030504040204" pitchFamily="34" charset="0"/>
                <a:ea typeface="Verdana" panose="020B0604030504040204" pitchFamily="34" charset="0"/>
                <a:cs typeface="Verdana" panose="020B0604030504040204" pitchFamily="34" charset="0"/>
              </a:rPr>
              <a:t>D</a:t>
            </a:r>
            <a:r>
              <a:rPr lang="ru-RU" sz="2400" dirty="0" smtClean="0">
                <a:latin typeface="Verdana" panose="020B0604030504040204" pitchFamily="34" charset="0"/>
                <a:ea typeface="Verdana" panose="020B0604030504040204" pitchFamily="34" charset="0"/>
                <a:cs typeface="Verdana" panose="020B0604030504040204" pitchFamily="34" charset="0"/>
              </a:rPr>
              <a:t> МОДЕЛЬ</a:t>
            </a:r>
          </a:p>
        </p:txBody>
      </p:sp>
      <p:cxnSp>
        <p:nvCxnSpPr>
          <p:cNvPr id="54276" name="Прямая соединительная линия 17"/>
          <p:cNvCxnSpPr>
            <a:cxnSpLocks noChangeShapeType="1"/>
          </p:cNvCxnSpPr>
          <p:nvPr/>
        </p:nvCxnSpPr>
        <p:spPr bwMode="auto">
          <a:xfrm>
            <a:off x="466855" y="548600"/>
            <a:ext cx="3961125" cy="0"/>
          </a:xfrm>
          <a:prstGeom prst="line">
            <a:avLst/>
          </a:prstGeom>
          <a:noFill/>
          <a:ln w="9525" algn="ctr">
            <a:solidFill>
              <a:srgbClr val="091858"/>
            </a:solidFill>
            <a:round/>
            <a:headEnd/>
            <a:tailEnd/>
          </a:ln>
        </p:spPr>
      </p:cxnSp>
      <p:pic>
        <p:nvPicPr>
          <p:cNvPr id="2" name="Рисунок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6855" y="659227"/>
            <a:ext cx="3961125" cy="2605799"/>
          </a:xfrm>
          <a:prstGeom prst="rect">
            <a:avLst/>
          </a:prstGeom>
        </p:spPr>
      </p:pic>
      <p:pic>
        <p:nvPicPr>
          <p:cNvPr id="3" name="Рисунок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44010" y="658641"/>
            <a:ext cx="4080996" cy="2606969"/>
          </a:xfrm>
          <a:prstGeom prst="rect">
            <a:avLst/>
          </a:prstGeom>
        </p:spPr>
      </p:pic>
      <p:pic>
        <p:nvPicPr>
          <p:cNvPr id="4" name="Рисунок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44010" y="3449170"/>
            <a:ext cx="4080996" cy="2605799"/>
          </a:xfrm>
          <a:prstGeom prst="rect">
            <a:avLst/>
          </a:prstGeom>
        </p:spPr>
      </p:pic>
      <p:pic>
        <p:nvPicPr>
          <p:cNvPr id="5" name="Рисунок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6855" y="3449170"/>
            <a:ext cx="3961125" cy="2605799"/>
          </a:xfrm>
          <a:prstGeom prst="rect">
            <a:avLst/>
          </a:prstGeom>
        </p:spPr>
      </p:pic>
      <p:sp>
        <p:nvSpPr>
          <p:cNvPr id="15" name="Заголовок 2"/>
          <p:cNvSpPr>
            <a:spLocks/>
          </p:cNvSpPr>
          <p:nvPr/>
        </p:nvSpPr>
        <p:spPr bwMode="auto">
          <a:xfrm>
            <a:off x="6228230" y="9526"/>
            <a:ext cx="2915870" cy="323044"/>
          </a:xfrm>
          <a:prstGeom prst="rect">
            <a:avLst/>
          </a:prstGeom>
          <a:noFill/>
          <a:ln w="9525">
            <a:noFill/>
            <a:miter lim="800000"/>
            <a:headEnd/>
            <a:tailEnd/>
          </a:ln>
          <a:effectLst/>
        </p:spPr>
        <p:txBody>
          <a:bodyPr anchor="ctr"/>
          <a:lstStyle/>
          <a:p>
            <a:pPr eaLnBrk="0" hangingPunct="0"/>
            <a:r>
              <a:rPr lang="ru-RU" dirty="0">
                <a:solidFill>
                  <a:schemeClr val="bg1">
                    <a:lumMod val="65000"/>
                  </a:schemeClr>
                </a:solidFill>
                <a:latin typeface="+mn-lt"/>
                <a:cs typeface="Arial" panose="020B0604020202020204" pitchFamily="34" charset="0"/>
              </a:rPr>
              <a:t>Сивокоз </a:t>
            </a:r>
            <a:r>
              <a:rPr lang="ru-RU" dirty="0" smtClean="0">
                <a:solidFill>
                  <a:schemeClr val="bg1">
                    <a:lumMod val="65000"/>
                  </a:schemeClr>
                </a:solidFill>
                <a:latin typeface="+mn-lt"/>
                <a:cs typeface="Arial" panose="020B0604020202020204" pitchFamily="34" charset="0"/>
              </a:rPr>
              <a:t>Артем г.Таганрог 2017</a:t>
            </a:r>
            <a:endParaRPr lang="ru-RU" dirty="0">
              <a:solidFill>
                <a:schemeClr val="bg1">
                  <a:lumMod val="65000"/>
                </a:schemeClr>
              </a:solidFill>
              <a:latin typeface="+mn-lt"/>
              <a:cs typeface="Arial" panose="020B0604020202020204" pitchFamily="34" charset="0"/>
            </a:endParaRPr>
          </a:p>
        </p:txBody>
      </p:sp>
    </p:spTree>
    <p:extLst>
      <p:ext uri="{BB962C8B-B14F-4D97-AF65-F5344CB8AC3E}">
        <p14:creationId xmlns:p14="http://schemas.microsoft.com/office/powerpoint/2010/main" val="90640535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r="-2000"/>
          </a:stretch>
        </a:blipFill>
        <a:effectLst/>
      </p:bgPr>
    </p:bg>
    <p:spTree>
      <p:nvGrpSpPr>
        <p:cNvPr id="1" name=""/>
        <p:cNvGrpSpPr/>
        <p:nvPr/>
      </p:nvGrpSpPr>
      <p:grpSpPr>
        <a:xfrm>
          <a:off x="0" y="0"/>
          <a:ext cx="0" cy="0"/>
          <a:chOff x="0" y="0"/>
          <a:chExt cx="0" cy="0"/>
        </a:xfrm>
      </p:grpSpPr>
      <p:sp>
        <p:nvSpPr>
          <p:cNvPr id="14337" name="Заголовок 2"/>
          <p:cNvSpPr>
            <a:spLocks noGrp="1"/>
          </p:cNvSpPr>
          <p:nvPr>
            <p:ph type="title" idx="4294967295"/>
          </p:nvPr>
        </p:nvSpPr>
        <p:spPr>
          <a:xfrm>
            <a:off x="266700" y="252258"/>
            <a:ext cx="4105275" cy="649287"/>
          </a:xfrm>
        </p:spPr>
        <p:txBody>
          <a:bodyPr/>
          <a:lstStyle/>
          <a:p>
            <a:r>
              <a:rPr lang="en-US" sz="2000" dirty="0" smtClean="0">
                <a:latin typeface="Verdana" pitchFamily="34" charset="0"/>
              </a:rPr>
              <a:t>CARBON FLYER</a:t>
            </a:r>
            <a:r>
              <a:rPr lang="ru-RU" sz="2000" dirty="0" smtClean="0">
                <a:latin typeface="Verdana" pitchFamily="34" charset="0"/>
              </a:rPr>
              <a:t>  </a:t>
            </a:r>
            <a:br>
              <a:rPr lang="ru-RU" sz="2000" dirty="0" smtClean="0">
                <a:latin typeface="Verdana" pitchFamily="34" charset="0"/>
              </a:rPr>
            </a:br>
            <a:r>
              <a:rPr lang="ru-RU" sz="2000" dirty="0" smtClean="0">
                <a:latin typeface="Verdana" pitchFamily="34" charset="0"/>
              </a:rPr>
              <a:t>ВСЕ ГЕНИАЛЬНОЕ ПРОСТО</a:t>
            </a:r>
            <a:endParaRPr lang="ru-RU" sz="2000" dirty="0" smtClean="0">
              <a:solidFill>
                <a:srgbClr val="003D78"/>
              </a:solidFill>
              <a:latin typeface="Verdana" pitchFamily="34" charset="0"/>
            </a:endParaRPr>
          </a:p>
        </p:txBody>
      </p:sp>
      <p:sp>
        <p:nvSpPr>
          <p:cNvPr id="14338" name="Номер слайда 4"/>
          <p:cNvSpPr txBox="1">
            <a:spLocks noGrp="1"/>
          </p:cNvSpPr>
          <p:nvPr/>
        </p:nvSpPr>
        <p:spPr bwMode="auto">
          <a:xfrm>
            <a:off x="8639175" y="2349500"/>
            <a:ext cx="504825" cy="288925"/>
          </a:xfrm>
          <a:prstGeom prst="rect">
            <a:avLst/>
          </a:prstGeom>
          <a:noFill/>
          <a:ln w="9525">
            <a:noFill/>
            <a:miter lim="800000"/>
            <a:headEnd/>
            <a:tailEnd/>
          </a:ln>
        </p:spPr>
        <p:txBody>
          <a:bodyPr/>
          <a:lstStyle/>
          <a:p>
            <a:pPr algn="r"/>
            <a:endParaRPr lang="ru-RU" sz="1400" b="1">
              <a:solidFill>
                <a:srgbClr val="003D78"/>
              </a:solidFill>
            </a:endParaRPr>
          </a:p>
        </p:txBody>
      </p:sp>
      <p:cxnSp>
        <p:nvCxnSpPr>
          <p:cNvPr id="14339" name="Прямая соединительная линия 17"/>
          <p:cNvCxnSpPr>
            <a:cxnSpLocks noChangeShapeType="1"/>
          </p:cNvCxnSpPr>
          <p:nvPr/>
        </p:nvCxnSpPr>
        <p:spPr bwMode="auto">
          <a:xfrm>
            <a:off x="375001" y="904073"/>
            <a:ext cx="3888672" cy="3175"/>
          </a:xfrm>
          <a:prstGeom prst="line">
            <a:avLst/>
          </a:prstGeom>
          <a:noFill/>
          <a:ln w="9525" algn="ctr">
            <a:solidFill>
              <a:srgbClr val="091858"/>
            </a:solidFill>
            <a:round/>
            <a:headEnd/>
            <a:tailEnd/>
          </a:ln>
        </p:spPr>
      </p:cxnSp>
      <p:sp>
        <p:nvSpPr>
          <p:cNvPr id="14340" name="Прямоугольник 15"/>
          <p:cNvSpPr>
            <a:spLocks noChangeArrowheads="1"/>
          </p:cNvSpPr>
          <p:nvPr/>
        </p:nvSpPr>
        <p:spPr bwMode="auto">
          <a:xfrm>
            <a:off x="-20638" y="1196975"/>
            <a:ext cx="4392613" cy="4875213"/>
          </a:xfrm>
          <a:prstGeom prst="rect">
            <a:avLst/>
          </a:prstGeom>
          <a:noFill/>
          <a:ln w="9525">
            <a:noFill/>
            <a:miter lim="800000"/>
            <a:headEnd/>
            <a:tailEnd/>
          </a:ln>
        </p:spPr>
        <p:txBody>
          <a:bodyPr>
            <a:spAutoFit/>
          </a:bodyPr>
          <a:lstStyle/>
          <a:p>
            <a:pPr marL="285750" indent="-285750">
              <a:lnSpc>
                <a:spcPct val="120000"/>
              </a:lnSpc>
              <a:spcBef>
                <a:spcPts val="600"/>
              </a:spcBef>
              <a:buClr>
                <a:srgbClr val="003D78"/>
              </a:buClr>
              <a:buFont typeface="Arial" charset="0"/>
              <a:buChar char="•"/>
            </a:pPr>
            <a:r>
              <a:rPr lang="ru-RU" sz="1400">
                <a:solidFill>
                  <a:schemeClr val="tx1"/>
                </a:solidFill>
              </a:rPr>
              <a:t>Не так давно, я узнал о существовании </a:t>
            </a:r>
            <a:r>
              <a:rPr lang="en-US" sz="1400">
                <a:solidFill>
                  <a:schemeClr val="tx1"/>
                </a:solidFill>
              </a:rPr>
              <a:t>Carbon Flyer – </a:t>
            </a:r>
            <a:r>
              <a:rPr lang="ru-RU" sz="1400">
                <a:solidFill>
                  <a:schemeClr val="tx1"/>
                </a:solidFill>
              </a:rPr>
              <a:t>летательного аппарата, очень похожего на те бумажные самолетики которые я делал в детстве.</a:t>
            </a:r>
            <a:endParaRPr lang="en-US" sz="1400">
              <a:solidFill>
                <a:schemeClr val="tx1"/>
              </a:solidFill>
            </a:endParaRPr>
          </a:p>
          <a:p>
            <a:pPr marL="285750" indent="-285750">
              <a:lnSpc>
                <a:spcPct val="120000"/>
              </a:lnSpc>
              <a:spcBef>
                <a:spcPts val="600"/>
              </a:spcBef>
              <a:buClr>
                <a:srgbClr val="003D78"/>
              </a:buClr>
              <a:buFont typeface="Arial" charset="0"/>
              <a:buChar char="•"/>
            </a:pPr>
            <a:endParaRPr lang="ru-RU" sz="800">
              <a:solidFill>
                <a:schemeClr val="tx1"/>
              </a:solidFill>
            </a:endParaRPr>
          </a:p>
          <a:p>
            <a:pPr marL="285750" indent="-285750">
              <a:lnSpc>
                <a:spcPct val="120000"/>
              </a:lnSpc>
              <a:spcBef>
                <a:spcPts val="600"/>
              </a:spcBef>
              <a:buClr>
                <a:srgbClr val="003D78"/>
              </a:buClr>
              <a:buFont typeface="Arial" charset="0"/>
              <a:buChar char="•"/>
            </a:pPr>
            <a:r>
              <a:rPr lang="ru-RU" sz="1400">
                <a:solidFill>
                  <a:schemeClr val="tx1"/>
                </a:solidFill>
              </a:rPr>
              <a:t>Корпус </a:t>
            </a:r>
            <a:r>
              <a:rPr lang="en-US" sz="1400">
                <a:solidFill>
                  <a:schemeClr val="tx1"/>
                </a:solidFill>
              </a:rPr>
              <a:t>Carbon Flyer</a:t>
            </a:r>
            <a:r>
              <a:rPr lang="ru-RU" sz="1400">
                <a:solidFill>
                  <a:schemeClr val="tx1"/>
                </a:solidFill>
              </a:rPr>
              <a:t> сделан из углеродного волокна, что делает конструкцию очень легкой и при этом прочной и тонкой.  На крыльях закреплены два миниатюрных двигателя, благодаря которым самолетик может набирать достаточно большую скорость. Так же имеется не большая видеокамера, позволяющая снимать видео, пока самолетик находится в воздухе, либо делать фотографии во время полета. Управляется </a:t>
            </a:r>
            <a:r>
              <a:rPr lang="en-US" sz="1400">
                <a:solidFill>
                  <a:schemeClr val="tx1"/>
                </a:solidFill>
              </a:rPr>
              <a:t>Carbon Flyer</a:t>
            </a:r>
            <a:r>
              <a:rPr lang="ru-RU" sz="1400">
                <a:solidFill>
                  <a:schemeClr val="tx1"/>
                </a:solidFill>
              </a:rPr>
              <a:t> со смартфона, по </a:t>
            </a:r>
            <a:r>
              <a:rPr lang="en-US" sz="1400">
                <a:solidFill>
                  <a:schemeClr val="tx1"/>
                </a:solidFill>
              </a:rPr>
              <a:t>Bluetooth.</a:t>
            </a:r>
            <a:r>
              <a:rPr lang="ru-RU" sz="1400">
                <a:solidFill>
                  <a:schemeClr val="tx1"/>
                </a:solidFill>
              </a:rPr>
              <a:t> Как заявляют производители, максимальное расстояние составляет до 75 метров. </a:t>
            </a:r>
          </a:p>
        </p:txBody>
      </p:sp>
      <p:pic>
        <p:nvPicPr>
          <p:cNvPr id="14342" name="Picture 9" descr="CarbonFlyer1"/>
          <p:cNvPicPr>
            <a:picLocks noChangeAspect="1" noChangeArrowheads="1"/>
          </p:cNvPicPr>
          <p:nvPr/>
        </p:nvPicPr>
        <p:blipFill>
          <a:blip r:embed="rId3"/>
          <a:srcRect/>
          <a:stretch>
            <a:fillRect/>
          </a:stretch>
        </p:blipFill>
        <p:spPr bwMode="auto">
          <a:xfrm>
            <a:off x="4572000" y="2606675"/>
            <a:ext cx="4572000" cy="4251325"/>
          </a:xfrm>
          <a:prstGeom prst="rect">
            <a:avLst/>
          </a:prstGeom>
          <a:noFill/>
          <a:ln w="9525">
            <a:noFill/>
            <a:miter lim="800000"/>
            <a:headEnd/>
            <a:tailEnd/>
          </a:ln>
        </p:spPr>
      </p:pic>
      <p:sp>
        <p:nvSpPr>
          <p:cNvPr id="8" name="Заголовок 2"/>
          <p:cNvSpPr>
            <a:spLocks/>
          </p:cNvSpPr>
          <p:nvPr/>
        </p:nvSpPr>
        <p:spPr bwMode="auto">
          <a:xfrm>
            <a:off x="6228230" y="9526"/>
            <a:ext cx="2915870" cy="323044"/>
          </a:xfrm>
          <a:prstGeom prst="rect">
            <a:avLst/>
          </a:prstGeom>
          <a:noFill/>
          <a:ln w="9525">
            <a:noFill/>
            <a:miter lim="800000"/>
            <a:headEnd/>
            <a:tailEnd/>
          </a:ln>
          <a:effectLst/>
        </p:spPr>
        <p:txBody>
          <a:bodyPr anchor="ctr"/>
          <a:lstStyle/>
          <a:p>
            <a:pPr eaLnBrk="0" hangingPunct="0"/>
            <a:r>
              <a:rPr lang="ru-RU" dirty="0">
                <a:solidFill>
                  <a:schemeClr val="bg1">
                    <a:lumMod val="65000"/>
                  </a:schemeClr>
                </a:solidFill>
                <a:latin typeface="+mn-lt"/>
                <a:cs typeface="Arial" panose="020B0604020202020204" pitchFamily="34" charset="0"/>
              </a:rPr>
              <a:t>Сивокоз </a:t>
            </a:r>
            <a:r>
              <a:rPr lang="ru-RU" dirty="0" smtClean="0">
                <a:solidFill>
                  <a:schemeClr val="bg1">
                    <a:lumMod val="65000"/>
                  </a:schemeClr>
                </a:solidFill>
                <a:latin typeface="+mn-lt"/>
                <a:cs typeface="Arial" panose="020B0604020202020204" pitchFamily="34" charset="0"/>
              </a:rPr>
              <a:t>Артем г.Таганрог 2017</a:t>
            </a:r>
            <a:endParaRPr lang="ru-RU" dirty="0">
              <a:solidFill>
                <a:schemeClr val="bg1">
                  <a:lumMod val="65000"/>
                </a:schemeClr>
              </a:solidFill>
              <a:latin typeface="+mn-lt"/>
              <a:cs typeface="Arial" panose="020B0604020202020204" pitchFamily="34" charset="0"/>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2000"/>
          </a:stretch>
        </a:blipFill>
        <a:effectLst/>
      </p:bgPr>
    </p:bg>
    <p:spTree>
      <p:nvGrpSpPr>
        <p:cNvPr id="1" name=""/>
        <p:cNvGrpSpPr/>
        <p:nvPr/>
      </p:nvGrpSpPr>
      <p:grpSpPr>
        <a:xfrm>
          <a:off x="0" y="0"/>
          <a:ext cx="0" cy="0"/>
          <a:chOff x="0" y="0"/>
          <a:chExt cx="0" cy="0"/>
        </a:xfrm>
      </p:grpSpPr>
      <p:sp>
        <p:nvSpPr>
          <p:cNvPr id="53250" name="Заголовок 2"/>
          <p:cNvSpPr>
            <a:spLocks noGrp="1"/>
          </p:cNvSpPr>
          <p:nvPr>
            <p:ph type="title" idx="4294967295"/>
          </p:nvPr>
        </p:nvSpPr>
        <p:spPr>
          <a:xfrm>
            <a:off x="233290" y="125897"/>
            <a:ext cx="4465195" cy="566254"/>
          </a:xfrm>
        </p:spPr>
        <p:txBody>
          <a:bodyPr/>
          <a:lstStyle/>
          <a:p>
            <a:r>
              <a:rPr lang="ru-RU" sz="2400" dirty="0" smtClean="0">
                <a:latin typeface="Verdana" panose="020B0604030504040204" pitchFamily="34" charset="0"/>
                <a:ea typeface="Verdana" panose="020B0604030504040204" pitchFamily="34" charset="0"/>
                <a:cs typeface="Verdana" panose="020B0604030504040204" pitchFamily="34" charset="0"/>
              </a:rPr>
              <a:t>ОБЛАСТЬ ПРИМЕНЕНИЯ</a:t>
            </a:r>
          </a:p>
        </p:txBody>
      </p:sp>
      <p:sp>
        <p:nvSpPr>
          <p:cNvPr id="53251" name="Номер слайда 4"/>
          <p:cNvSpPr txBox="1">
            <a:spLocks noGrp="1"/>
          </p:cNvSpPr>
          <p:nvPr/>
        </p:nvSpPr>
        <p:spPr bwMode="auto">
          <a:xfrm>
            <a:off x="8423275" y="5805488"/>
            <a:ext cx="720725" cy="476250"/>
          </a:xfrm>
          <a:prstGeom prst="rect">
            <a:avLst/>
          </a:prstGeom>
          <a:noFill/>
          <a:ln w="9525">
            <a:noFill/>
            <a:miter lim="800000"/>
            <a:headEnd/>
            <a:tailEnd/>
          </a:ln>
        </p:spPr>
        <p:txBody>
          <a:bodyPr/>
          <a:lstStyle/>
          <a:p>
            <a:pPr algn="r"/>
            <a:fld id="{B31D07DC-1B9E-4F02-BE93-FC99BEE18825}" type="slidenum">
              <a:rPr lang="ru-RU" sz="1400" b="1">
                <a:solidFill>
                  <a:srgbClr val="003D78"/>
                </a:solidFill>
              </a:rPr>
              <a:pPr algn="r"/>
              <a:t>30</a:t>
            </a:fld>
            <a:endParaRPr lang="ru-RU" sz="1400" b="1">
              <a:solidFill>
                <a:srgbClr val="003D78"/>
              </a:solidFill>
            </a:endParaRPr>
          </a:p>
        </p:txBody>
      </p:sp>
      <p:cxnSp>
        <p:nvCxnSpPr>
          <p:cNvPr id="53252" name="Прямая соединительная линия 17"/>
          <p:cNvCxnSpPr>
            <a:cxnSpLocks noChangeShapeType="1"/>
          </p:cNvCxnSpPr>
          <p:nvPr/>
        </p:nvCxnSpPr>
        <p:spPr bwMode="auto">
          <a:xfrm>
            <a:off x="377532" y="692150"/>
            <a:ext cx="4176712" cy="470"/>
          </a:xfrm>
          <a:prstGeom prst="line">
            <a:avLst/>
          </a:prstGeom>
          <a:noFill/>
          <a:ln w="9525" algn="ctr">
            <a:solidFill>
              <a:srgbClr val="091858"/>
            </a:solidFill>
            <a:round/>
            <a:headEnd/>
            <a:tailEnd/>
          </a:ln>
        </p:spPr>
      </p:cxnSp>
      <p:sp>
        <p:nvSpPr>
          <p:cNvPr id="53253" name="Прямоугольник 15"/>
          <p:cNvSpPr>
            <a:spLocks noChangeArrowheads="1"/>
          </p:cNvSpPr>
          <p:nvPr/>
        </p:nvSpPr>
        <p:spPr bwMode="auto">
          <a:xfrm>
            <a:off x="0" y="765175"/>
            <a:ext cx="8893175" cy="5312223"/>
          </a:xfrm>
          <a:prstGeom prst="rect">
            <a:avLst/>
          </a:prstGeom>
          <a:noFill/>
          <a:ln w="9525">
            <a:noFill/>
            <a:miter lim="800000"/>
            <a:headEnd/>
            <a:tailEnd/>
          </a:ln>
        </p:spPr>
        <p:txBody>
          <a:bodyPr>
            <a:spAutoFit/>
          </a:bodyPr>
          <a:lstStyle/>
          <a:p>
            <a:pPr marL="285750" indent="-285750">
              <a:lnSpc>
                <a:spcPct val="120000"/>
              </a:lnSpc>
              <a:spcBef>
                <a:spcPts val="600"/>
              </a:spcBef>
              <a:buClr>
                <a:srgbClr val="003D78"/>
              </a:buClr>
              <a:buFont typeface="Arial" charset="0"/>
              <a:buChar char="•"/>
            </a:pPr>
            <a:r>
              <a:rPr lang="ru-RU" sz="1400" dirty="0">
                <a:solidFill>
                  <a:schemeClr val="tx1"/>
                </a:solidFill>
              </a:rPr>
              <a:t>Разработанный мною дрон под названием </a:t>
            </a:r>
            <a:r>
              <a:rPr lang="en-US" sz="1400" dirty="0">
                <a:solidFill>
                  <a:schemeClr val="tx1"/>
                </a:solidFill>
              </a:rPr>
              <a:t>FourWings</a:t>
            </a:r>
            <a:r>
              <a:rPr lang="ru-RU" sz="1400" dirty="0">
                <a:solidFill>
                  <a:schemeClr val="tx1"/>
                </a:solidFill>
              </a:rPr>
              <a:t> в том размере в котором я его создал, предназначен в большей степени для развлечений. Хотя и развлечения очень часто могут пойти на пользу, к примеру </a:t>
            </a:r>
            <a:r>
              <a:rPr lang="ru-RU" sz="1400" dirty="0" smtClean="0">
                <a:solidFill>
                  <a:schemeClr val="tx1"/>
                </a:solidFill>
              </a:rPr>
              <a:t>он может </a:t>
            </a:r>
            <a:r>
              <a:rPr lang="ru-RU" sz="1400" dirty="0">
                <a:solidFill>
                  <a:schemeClr val="tx1"/>
                </a:solidFill>
              </a:rPr>
              <a:t>помочь </a:t>
            </a:r>
            <a:r>
              <a:rPr lang="ru-RU" sz="1400" dirty="0" smtClean="0">
                <a:solidFill>
                  <a:schemeClr val="tx1"/>
                </a:solidFill>
              </a:rPr>
              <a:t>научить </a:t>
            </a:r>
            <a:r>
              <a:rPr lang="ru-RU" sz="1400" dirty="0">
                <a:solidFill>
                  <a:schemeClr val="tx1"/>
                </a:solidFill>
              </a:rPr>
              <a:t>управлять летательным аппаратом, притом сразу </a:t>
            </a:r>
            <a:r>
              <a:rPr lang="ru-RU" sz="1400" dirty="0" smtClean="0">
                <a:solidFill>
                  <a:schemeClr val="tx1"/>
                </a:solidFill>
              </a:rPr>
              <a:t>как квадрокоптером, </a:t>
            </a:r>
            <a:r>
              <a:rPr lang="ru-RU" sz="1400" dirty="0">
                <a:solidFill>
                  <a:schemeClr val="tx1"/>
                </a:solidFill>
              </a:rPr>
              <a:t>так и как самолетом. </a:t>
            </a:r>
            <a:r>
              <a:rPr lang="ru-RU" sz="1400" dirty="0" smtClean="0">
                <a:solidFill>
                  <a:schemeClr val="tx1"/>
                </a:solidFill>
              </a:rPr>
              <a:t>Поможет лучше </a:t>
            </a:r>
            <a:r>
              <a:rPr lang="ru-RU" sz="1400" dirty="0">
                <a:solidFill>
                  <a:schemeClr val="tx1"/>
                </a:solidFill>
              </a:rPr>
              <a:t>понять процесс полета.</a:t>
            </a:r>
          </a:p>
          <a:p>
            <a:pPr marL="285750" indent="-285750">
              <a:lnSpc>
                <a:spcPct val="120000"/>
              </a:lnSpc>
              <a:spcBef>
                <a:spcPts val="600"/>
              </a:spcBef>
              <a:buClr>
                <a:srgbClr val="003D78"/>
              </a:buClr>
              <a:buFont typeface="Arial" charset="0"/>
              <a:buChar char="•"/>
            </a:pPr>
            <a:r>
              <a:rPr lang="ru-RU" sz="1400" dirty="0">
                <a:solidFill>
                  <a:schemeClr val="tx1"/>
                </a:solidFill>
              </a:rPr>
              <a:t>Если увеличить </a:t>
            </a:r>
            <a:r>
              <a:rPr lang="ru-RU" sz="1400" dirty="0" smtClean="0">
                <a:solidFill>
                  <a:schemeClr val="tx1"/>
                </a:solidFill>
              </a:rPr>
              <a:t>размер </a:t>
            </a:r>
            <a:r>
              <a:rPr lang="en-US" sz="1400" dirty="0" smtClean="0">
                <a:solidFill>
                  <a:schemeClr val="tx1"/>
                </a:solidFill>
              </a:rPr>
              <a:t>FourWings’a</a:t>
            </a:r>
            <a:r>
              <a:rPr lang="ru-RU" sz="1400" dirty="0" smtClean="0">
                <a:solidFill>
                  <a:schemeClr val="tx1"/>
                </a:solidFill>
              </a:rPr>
              <a:t>, </a:t>
            </a:r>
            <a:r>
              <a:rPr lang="ru-RU" sz="1400" dirty="0">
                <a:solidFill>
                  <a:schemeClr val="tx1"/>
                </a:solidFill>
              </a:rPr>
              <a:t>то область применения его резко возрастет. Огромный плюс у данного дрона это наличие крыльев, позволяющих ему преодолевать большие расстояния с меньшими </a:t>
            </a:r>
            <a:r>
              <a:rPr lang="ru-RU" sz="1400" dirty="0" smtClean="0">
                <a:solidFill>
                  <a:schemeClr val="tx1"/>
                </a:solidFill>
              </a:rPr>
              <a:t>затратами, </a:t>
            </a:r>
            <a:r>
              <a:rPr lang="ru-RU" sz="1400" dirty="0">
                <a:solidFill>
                  <a:schemeClr val="tx1"/>
                </a:solidFill>
              </a:rPr>
              <a:t>используя меньшую мощность двигателей, чем обычному (классическому) квадрокоптеру, при этом сохраняя возможность вертикального взлета и посадки.</a:t>
            </a:r>
          </a:p>
          <a:p>
            <a:pPr marL="285750" indent="-285750">
              <a:lnSpc>
                <a:spcPct val="120000"/>
              </a:lnSpc>
              <a:spcBef>
                <a:spcPts val="600"/>
              </a:spcBef>
              <a:buClr>
                <a:srgbClr val="003D78"/>
              </a:buClr>
              <a:buFont typeface="Arial" charset="0"/>
              <a:buChar char="•"/>
            </a:pPr>
            <a:r>
              <a:rPr lang="en-US" sz="1400" dirty="0">
                <a:solidFill>
                  <a:schemeClr val="tx1"/>
                </a:solidFill>
              </a:rPr>
              <a:t>FourWings</a:t>
            </a:r>
            <a:r>
              <a:rPr lang="ru-RU" sz="1400" dirty="0">
                <a:solidFill>
                  <a:schemeClr val="tx1"/>
                </a:solidFill>
              </a:rPr>
              <a:t> будет не заменим при использовании в спасательных операциях, направленных на поиск пропавших людей, когда необходимо покрыть большие расстояния. А так же для </a:t>
            </a:r>
            <a:r>
              <a:rPr lang="ru-RU" sz="1400" dirty="0" smtClean="0">
                <a:solidFill>
                  <a:schemeClr val="tx1"/>
                </a:solidFill>
              </a:rPr>
              <a:t>облёта </a:t>
            </a:r>
            <a:r>
              <a:rPr lang="ru-RU" sz="1400" dirty="0">
                <a:solidFill>
                  <a:schemeClr val="tx1"/>
                </a:solidFill>
              </a:rPr>
              <a:t>труднодоступных мест, находящихся на большом расстоянии. При этом сохранятся возможность посадки и взлета практически в любом месте.</a:t>
            </a:r>
          </a:p>
          <a:p>
            <a:pPr marL="285750" indent="-285750">
              <a:lnSpc>
                <a:spcPct val="120000"/>
              </a:lnSpc>
              <a:spcBef>
                <a:spcPts val="600"/>
              </a:spcBef>
              <a:buClr>
                <a:srgbClr val="003D78"/>
              </a:buClr>
              <a:buFont typeface="Arial" charset="0"/>
              <a:buChar char="•"/>
            </a:pPr>
            <a:r>
              <a:rPr lang="ru-RU" sz="1400" dirty="0">
                <a:solidFill>
                  <a:schemeClr val="tx1"/>
                </a:solidFill>
              </a:rPr>
              <a:t>Если установить дополнительный двигатель в «нос» дрона, сделав его поворотным </a:t>
            </a:r>
            <a:r>
              <a:rPr lang="ru-RU" sz="1400" dirty="0" smtClean="0">
                <a:solidFill>
                  <a:schemeClr val="tx1"/>
                </a:solidFill>
              </a:rPr>
              <a:t>вокруг </a:t>
            </a:r>
            <a:r>
              <a:rPr lang="ru-RU" sz="1400" dirty="0">
                <a:solidFill>
                  <a:schemeClr val="tx1"/>
                </a:solidFill>
              </a:rPr>
              <a:t>своей оси, то можно делать панорамные фотографии окружающего пространства дрона при посадке его на землю, или какой либо объект. К примеру долететь до дрейфующего в море корабля, сесть на его палубу и «оглядеться» вокруг. </a:t>
            </a:r>
          </a:p>
          <a:p>
            <a:pPr marL="285750" indent="-285750">
              <a:lnSpc>
                <a:spcPct val="120000"/>
              </a:lnSpc>
              <a:spcBef>
                <a:spcPts val="600"/>
              </a:spcBef>
              <a:buClr>
                <a:srgbClr val="003D78"/>
              </a:buClr>
              <a:buFont typeface="Arial" charset="0"/>
              <a:buChar char="•"/>
            </a:pPr>
            <a:r>
              <a:rPr lang="ru-RU" sz="1400" dirty="0">
                <a:solidFill>
                  <a:schemeClr val="tx1"/>
                </a:solidFill>
              </a:rPr>
              <a:t>Для большого по размеру </a:t>
            </a:r>
            <a:r>
              <a:rPr lang="en-US" sz="1400" dirty="0">
                <a:solidFill>
                  <a:schemeClr val="tx1"/>
                </a:solidFill>
              </a:rPr>
              <a:t>FourWings’a</a:t>
            </a:r>
            <a:r>
              <a:rPr lang="ru-RU" sz="1400" dirty="0">
                <a:solidFill>
                  <a:schemeClr val="tx1"/>
                </a:solidFill>
              </a:rPr>
              <a:t> можно изменить геометрию крыльев, сделав большой размах, но уменьшив </a:t>
            </a:r>
            <a:r>
              <a:rPr lang="ru-RU" sz="1400" dirty="0" smtClean="0">
                <a:solidFill>
                  <a:schemeClr val="tx1"/>
                </a:solidFill>
              </a:rPr>
              <a:t>длину крыла, до размеров сопоставимых </a:t>
            </a:r>
            <a:r>
              <a:rPr lang="ru-RU" sz="1400" dirty="0">
                <a:solidFill>
                  <a:schemeClr val="tx1"/>
                </a:solidFill>
              </a:rPr>
              <a:t>с классическими самолетами. Это уменьшит парусность дрона при вертикальном </a:t>
            </a:r>
            <a:r>
              <a:rPr lang="ru-RU" sz="1400" dirty="0" smtClean="0">
                <a:solidFill>
                  <a:schemeClr val="tx1"/>
                </a:solidFill>
              </a:rPr>
              <a:t>взлете/посадке.</a:t>
            </a:r>
            <a:endParaRPr lang="ru-RU" sz="1400" dirty="0">
              <a:solidFill>
                <a:schemeClr val="tx1"/>
              </a:solidFill>
            </a:endParaRPr>
          </a:p>
        </p:txBody>
      </p:sp>
      <p:sp>
        <p:nvSpPr>
          <p:cNvPr id="7" name="Заголовок 2"/>
          <p:cNvSpPr>
            <a:spLocks/>
          </p:cNvSpPr>
          <p:nvPr/>
        </p:nvSpPr>
        <p:spPr bwMode="auto">
          <a:xfrm>
            <a:off x="6228230" y="9526"/>
            <a:ext cx="2915870" cy="323044"/>
          </a:xfrm>
          <a:prstGeom prst="rect">
            <a:avLst/>
          </a:prstGeom>
          <a:noFill/>
          <a:ln w="9525">
            <a:noFill/>
            <a:miter lim="800000"/>
            <a:headEnd/>
            <a:tailEnd/>
          </a:ln>
          <a:effectLst/>
        </p:spPr>
        <p:txBody>
          <a:bodyPr anchor="ctr"/>
          <a:lstStyle/>
          <a:p>
            <a:pPr eaLnBrk="0" hangingPunct="0"/>
            <a:r>
              <a:rPr lang="ru-RU" dirty="0">
                <a:solidFill>
                  <a:schemeClr val="bg1">
                    <a:lumMod val="65000"/>
                  </a:schemeClr>
                </a:solidFill>
                <a:latin typeface="+mn-lt"/>
                <a:cs typeface="Arial" panose="020B0604020202020204" pitchFamily="34" charset="0"/>
              </a:rPr>
              <a:t>Сивокоз </a:t>
            </a:r>
            <a:r>
              <a:rPr lang="ru-RU" dirty="0" smtClean="0">
                <a:solidFill>
                  <a:schemeClr val="bg1">
                    <a:lumMod val="65000"/>
                  </a:schemeClr>
                </a:solidFill>
                <a:latin typeface="+mn-lt"/>
                <a:cs typeface="Arial" panose="020B0604020202020204" pitchFamily="34" charset="0"/>
              </a:rPr>
              <a:t>Артем г.Таганрог 2017</a:t>
            </a:r>
            <a:endParaRPr lang="ru-RU" dirty="0">
              <a:solidFill>
                <a:schemeClr val="bg1">
                  <a:lumMod val="65000"/>
                </a:schemeClr>
              </a:solidFill>
              <a:latin typeface="+mn-lt"/>
              <a:cs typeface="Arial" panose="020B0604020202020204" pitchFamily="34" charset="0"/>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2000"/>
          </a:stretch>
        </a:blipFill>
        <a:effectLst/>
      </p:bgPr>
    </p:bg>
    <p:spTree>
      <p:nvGrpSpPr>
        <p:cNvPr id="1" name=""/>
        <p:cNvGrpSpPr/>
        <p:nvPr/>
      </p:nvGrpSpPr>
      <p:grpSpPr>
        <a:xfrm>
          <a:off x="0" y="0"/>
          <a:ext cx="0" cy="0"/>
          <a:chOff x="0" y="0"/>
          <a:chExt cx="0" cy="0"/>
        </a:xfrm>
      </p:grpSpPr>
      <p:sp>
        <p:nvSpPr>
          <p:cNvPr id="53250" name="Заголовок 2"/>
          <p:cNvSpPr>
            <a:spLocks noGrp="1"/>
          </p:cNvSpPr>
          <p:nvPr>
            <p:ph type="title" idx="4294967295"/>
          </p:nvPr>
        </p:nvSpPr>
        <p:spPr>
          <a:xfrm>
            <a:off x="323410" y="115888"/>
            <a:ext cx="4321175" cy="576262"/>
          </a:xfrm>
        </p:spPr>
        <p:txBody>
          <a:bodyPr/>
          <a:lstStyle/>
          <a:p>
            <a:r>
              <a:rPr lang="en-US" sz="2400" dirty="0">
                <a:latin typeface="Verdana" panose="020B0604030504040204" pitchFamily="34" charset="0"/>
                <a:ea typeface="Verdana" panose="020B0604030504040204" pitchFamily="34" charset="0"/>
                <a:cs typeface="Verdana" panose="020B0604030504040204" pitchFamily="34" charset="0"/>
              </a:rPr>
              <a:t>Agisoft PhotoScan</a:t>
            </a:r>
            <a:endParaRPr lang="ru-RU" sz="2400" dirty="0" smtClean="0">
              <a:latin typeface="Verdana" panose="020B0604030504040204" pitchFamily="34" charset="0"/>
              <a:ea typeface="Verdana" panose="020B0604030504040204" pitchFamily="34" charset="0"/>
              <a:cs typeface="Verdana" panose="020B0604030504040204" pitchFamily="34" charset="0"/>
            </a:endParaRPr>
          </a:p>
        </p:txBody>
      </p:sp>
      <p:sp>
        <p:nvSpPr>
          <p:cNvPr id="53251" name="Номер слайда 4"/>
          <p:cNvSpPr txBox="1">
            <a:spLocks noGrp="1"/>
          </p:cNvSpPr>
          <p:nvPr/>
        </p:nvSpPr>
        <p:spPr bwMode="auto">
          <a:xfrm>
            <a:off x="8423275" y="5805488"/>
            <a:ext cx="720725" cy="476250"/>
          </a:xfrm>
          <a:prstGeom prst="rect">
            <a:avLst/>
          </a:prstGeom>
          <a:noFill/>
          <a:ln w="9525">
            <a:noFill/>
            <a:miter lim="800000"/>
            <a:headEnd/>
            <a:tailEnd/>
          </a:ln>
        </p:spPr>
        <p:txBody>
          <a:bodyPr/>
          <a:lstStyle/>
          <a:p>
            <a:pPr algn="r"/>
            <a:fld id="{B31D07DC-1B9E-4F02-BE93-FC99BEE18825}" type="slidenum">
              <a:rPr lang="ru-RU" sz="1400" b="1">
                <a:solidFill>
                  <a:srgbClr val="003D78"/>
                </a:solidFill>
              </a:rPr>
              <a:pPr algn="r"/>
              <a:t>31</a:t>
            </a:fld>
            <a:endParaRPr lang="ru-RU" sz="1400" b="1">
              <a:solidFill>
                <a:srgbClr val="003D78"/>
              </a:solidFill>
            </a:endParaRPr>
          </a:p>
        </p:txBody>
      </p:sp>
      <p:cxnSp>
        <p:nvCxnSpPr>
          <p:cNvPr id="53252" name="Прямая соединительная линия 17"/>
          <p:cNvCxnSpPr>
            <a:cxnSpLocks noChangeShapeType="1"/>
          </p:cNvCxnSpPr>
          <p:nvPr/>
        </p:nvCxnSpPr>
        <p:spPr bwMode="auto">
          <a:xfrm>
            <a:off x="395288" y="692150"/>
            <a:ext cx="3744912" cy="0"/>
          </a:xfrm>
          <a:prstGeom prst="line">
            <a:avLst/>
          </a:prstGeom>
          <a:noFill/>
          <a:ln w="9525" algn="ctr">
            <a:solidFill>
              <a:srgbClr val="091858"/>
            </a:solidFill>
            <a:round/>
            <a:headEnd/>
            <a:tailEnd/>
          </a:ln>
        </p:spPr>
      </p:cxnSp>
      <p:sp>
        <p:nvSpPr>
          <p:cNvPr id="53253" name="Прямоугольник 15"/>
          <p:cNvSpPr>
            <a:spLocks noChangeArrowheads="1"/>
          </p:cNvSpPr>
          <p:nvPr/>
        </p:nvSpPr>
        <p:spPr bwMode="auto">
          <a:xfrm>
            <a:off x="0" y="765175"/>
            <a:ext cx="8893175" cy="5312223"/>
          </a:xfrm>
          <a:prstGeom prst="rect">
            <a:avLst/>
          </a:prstGeom>
          <a:noFill/>
          <a:ln w="9525">
            <a:noFill/>
            <a:miter lim="800000"/>
            <a:headEnd/>
            <a:tailEnd/>
          </a:ln>
        </p:spPr>
        <p:txBody>
          <a:bodyPr>
            <a:spAutoFit/>
          </a:bodyPr>
          <a:lstStyle/>
          <a:p>
            <a:pPr marL="285750" indent="-285750">
              <a:lnSpc>
                <a:spcPct val="120000"/>
              </a:lnSpc>
              <a:spcBef>
                <a:spcPts val="600"/>
              </a:spcBef>
              <a:buClr>
                <a:srgbClr val="003D78"/>
              </a:buClr>
              <a:buFont typeface="Arial" charset="0"/>
              <a:buChar char="•"/>
            </a:pPr>
            <a:r>
              <a:rPr lang="ru-RU" sz="1400" dirty="0" smtClean="0">
                <a:solidFill>
                  <a:schemeClr val="tx1"/>
                </a:solidFill>
              </a:rPr>
              <a:t>Еще одно очень важное применение </a:t>
            </a:r>
            <a:r>
              <a:rPr lang="en-US" sz="1400" dirty="0" smtClean="0">
                <a:solidFill>
                  <a:schemeClr val="tx1"/>
                </a:solidFill>
              </a:rPr>
              <a:t>FourWings</a:t>
            </a:r>
            <a:r>
              <a:rPr lang="ru-RU" sz="1400" dirty="0" smtClean="0">
                <a:solidFill>
                  <a:schemeClr val="tx1"/>
                </a:solidFill>
              </a:rPr>
              <a:t> найдет в сочетании с программой для фотограмметрической обработки снимков. </a:t>
            </a:r>
          </a:p>
          <a:p>
            <a:pPr marL="285750" indent="-285750">
              <a:lnSpc>
                <a:spcPct val="120000"/>
              </a:lnSpc>
              <a:spcBef>
                <a:spcPts val="600"/>
              </a:spcBef>
              <a:buClr>
                <a:srgbClr val="003D78"/>
              </a:buClr>
              <a:buFont typeface="Arial" charset="0"/>
              <a:buChar char="•"/>
            </a:pPr>
            <a:r>
              <a:rPr lang="ru-RU" sz="1400" dirty="0" smtClean="0">
                <a:solidFill>
                  <a:schemeClr val="tx1"/>
                </a:solidFill>
              </a:rPr>
              <a:t>Фотограмметрия – научно-техническая дисциплина, занимающаяся определением формы, размеров, положения и иных характеристик объектов по их фотоизображениям.</a:t>
            </a:r>
          </a:p>
          <a:p>
            <a:pPr marL="285750" indent="-285750">
              <a:lnSpc>
                <a:spcPct val="120000"/>
              </a:lnSpc>
              <a:spcBef>
                <a:spcPts val="600"/>
              </a:spcBef>
              <a:buClr>
                <a:srgbClr val="003D78"/>
              </a:buClr>
              <a:buFont typeface="Arial" charset="0"/>
              <a:buChar char="•"/>
            </a:pPr>
            <a:r>
              <a:rPr lang="ru-RU" sz="1400" dirty="0" smtClean="0">
                <a:solidFill>
                  <a:schemeClr val="tx1"/>
                </a:solidFill>
              </a:rPr>
              <a:t>Один из лидеров и пожалуй самая производительная программа для фотограмметрической обработки цифровых изображений, создания геопривязанных 3</a:t>
            </a:r>
            <a:r>
              <a:rPr lang="en-US" sz="1400" dirty="0" smtClean="0">
                <a:solidFill>
                  <a:schemeClr val="tx1"/>
                </a:solidFill>
              </a:rPr>
              <a:t>D</a:t>
            </a:r>
            <a:r>
              <a:rPr lang="ru-RU" sz="1400" dirty="0" smtClean="0">
                <a:solidFill>
                  <a:schemeClr val="tx1"/>
                </a:solidFill>
              </a:rPr>
              <a:t> моделей, ортофотопланов - это </a:t>
            </a:r>
            <a:r>
              <a:rPr lang="en-US" sz="1400" dirty="0" smtClean="0">
                <a:solidFill>
                  <a:schemeClr val="tx1"/>
                </a:solidFill>
              </a:rPr>
              <a:t>Agisoft PhotoScan. </a:t>
            </a:r>
            <a:endParaRPr lang="ru-RU" sz="1400" dirty="0" smtClean="0">
              <a:solidFill>
                <a:schemeClr val="tx1"/>
              </a:solidFill>
            </a:endParaRPr>
          </a:p>
          <a:p>
            <a:pPr marL="285750" indent="-285750">
              <a:lnSpc>
                <a:spcPct val="120000"/>
              </a:lnSpc>
              <a:spcBef>
                <a:spcPts val="600"/>
              </a:spcBef>
              <a:buClr>
                <a:srgbClr val="003D78"/>
              </a:buClr>
              <a:buFont typeface="Arial" charset="0"/>
              <a:buChar char="•"/>
            </a:pPr>
            <a:r>
              <a:rPr lang="ru-RU" sz="1400" dirty="0" smtClean="0">
                <a:solidFill>
                  <a:schemeClr val="tx1"/>
                </a:solidFill>
              </a:rPr>
              <a:t>В совместной связке </a:t>
            </a:r>
            <a:r>
              <a:rPr lang="en-US" sz="1400" dirty="0" smtClean="0">
                <a:solidFill>
                  <a:schemeClr val="tx1"/>
                </a:solidFill>
              </a:rPr>
              <a:t>FourWings’a</a:t>
            </a:r>
            <a:r>
              <a:rPr lang="ru-RU" sz="1400" dirty="0" smtClean="0">
                <a:solidFill>
                  <a:schemeClr val="tx1"/>
                </a:solidFill>
              </a:rPr>
              <a:t> и </a:t>
            </a:r>
            <a:r>
              <a:rPr lang="en-US" sz="1400" dirty="0">
                <a:solidFill>
                  <a:schemeClr val="tx1"/>
                </a:solidFill>
              </a:rPr>
              <a:t>Agisoft </a:t>
            </a:r>
            <a:r>
              <a:rPr lang="en-US" sz="1400" dirty="0" smtClean="0">
                <a:solidFill>
                  <a:schemeClr val="tx1"/>
                </a:solidFill>
              </a:rPr>
              <a:t>PhotoScan</a:t>
            </a:r>
            <a:r>
              <a:rPr lang="ru-RU" sz="1400" dirty="0" smtClean="0">
                <a:solidFill>
                  <a:schemeClr val="tx1"/>
                </a:solidFill>
              </a:rPr>
              <a:t> по результатам аэрофотосъемки, можно проводить территориальное планирование и развитие населенных пунктов, выявлять кадастровые несоответствия, оценивать состояние дорожного покрытия, загруженность автомобильных магистралей, мониторить выполняемые строительные работы, оценивать масштабы разрушений от стихийных и пр. бедствий, осуществлять контроль за развитием городской инфраструктуры, оценивать загруженность производственных площадей, масштабы экологических катастроф. </a:t>
            </a:r>
          </a:p>
          <a:p>
            <a:pPr marL="285750" indent="-285750">
              <a:lnSpc>
                <a:spcPct val="120000"/>
              </a:lnSpc>
              <a:spcBef>
                <a:spcPts val="600"/>
              </a:spcBef>
              <a:buClr>
                <a:srgbClr val="003D78"/>
              </a:buClr>
              <a:buFont typeface="Arial" charset="0"/>
              <a:buChar char="•"/>
            </a:pPr>
            <a:r>
              <a:rPr lang="ru-RU" sz="1400" dirty="0" smtClean="0">
                <a:solidFill>
                  <a:schemeClr val="tx1"/>
                </a:solidFill>
              </a:rPr>
              <a:t>А при дополнительном использовании системы визуализации многомерных геопространственных данных «ГИС Спутник» можно делать не только наглядную 3</a:t>
            </a:r>
            <a:r>
              <a:rPr lang="en-US" sz="1400" dirty="0" smtClean="0">
                <a:solidFill>
                  <a:schemeClr val="tx1"/>
                </a:solidFill>
              </a:rPr>
              <a:t>D</a:t>
            </a:r>
            <a:r>
              <a:rPr lang="ru-RU" sz="1400" dirty="0" smtClean="0">
                <a:solidFill>
                  <a:schemeClr val="tx1"/>
                </a:solidFill>
              </a:rPr>
              <a:t> визуализацию, но и автоматический анализ полученных данных. Это позволяет проводить эффективные обследования в таких отраслях как: Сельское хозяйство, Градостроительство и землеустройство, Геодезия, Горное дело, Строительство, Дорожное хозяйство, Нефтегазовый сектор, Лесное хозяйство, Водное хозяйство, Охрана природы, Энергетика, Экологический мониторинг, Поддержка при чрезвычайных ситуациях.  </a:t>
            </a:r>
          </a:p>
        </p:txBody>
      </p:sp>
      <p:sp>
        <p:nvSpPr>
          <p:cNvPr id="7" name="Заголовок 2"/>
          <p:cNvSpPr>
            <a:spLocks/>
          </p:cNvSpPr>
          <p:nvPr/>
        </p:nvSpPr>
        <p:spPr bwMode="auto">
          <a:xfrm>
            <a:off x="6228230" y="9526"/>
            <a:ext cx="2915870" cy="323044"/>
          </a:xfrm>
          <a:prstGeom prst="rect">
            <a:avLst/>
          </a:prstGeom>
          <a:noFill/>
          <a:ln w="9525">
            <a:noFill/>
            <a:miter lim="800000"/>
            <a:headEnd/>
            <a:tailEnd/>
          </a:ln>
          <a:effectLst/>
        </p:spPr>
        <p:txBody>
          <a:bodyPr anchor="ctr"/>
          <a:lstStyle/>
          <a:p>
            <a:pPr eaLnBrk="0" hangingPunct="0"/>
            <a:r>
              <a:rPr lang="ru-RU" dirty="0">
                <a:solidFill>
                  <a:schemeClr val="bg1">
                    <a:lumMod val="65000"/>
                  </a:schemeClr>
                </a:solidFill>
                <a:latin typeface="+mn-lt"/>
                <a:cs typeface="Arial" panose="020B0604020202020204" pitchFamily="34" charset="0"/>
              </a:rPr>
              <a:t>Сивокоз </a:t>
            </a:r>
            <a:r>
              <a:rPr lang="ru-RU" dirty="0" smtClean="0">
                <a:solidFill>
                  <a:schemeClr val="bg1">
                    <a:lumMod val="65000"/>
                  </a:schemeClr>
                </a:solidFill>
                <a:latin typeface="+mn-lt"/>
                <a:cs typeface="Arial" panose="020B0604020202020204" pitchFamily="34" charset="0"/>
              </a:rPr>
              <a:t>Артем г.Таганрог 2017</a:t>
            </a:r>
            <a:endParaRPr lang="ru-RU" dirty="0">
              <a:solidFill>
                <a:schemeClr val="bg1">
                  <a:lumMod val="65000"/>
                </a:schemeClr>
              </a:solidFill>
              <a:latin typeface="+mn-lt"/>
              <a:cs typeface="Arial" panose="020B0604020202020204" pitchFamily="34" charset="0"/>
            </a:endParaRPr>
          </a:p>
        </p:txBody>
      </p:sp>
    </p:spTree>
    <p:extLst>
      <p:ext uri="{BB962C8B-B14F-4D97-AF65-F5344CB8AC3E}">
        <p14:creationId xmlns:p14="http://schemas.microsoft.com/office/powerpoint/2010/main" val="55487570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000" r="-2000"/>
          </a:stretch>
        </a:blipFill>
        <a:effectLst/>
      </p:bgPr>
    </p:bg>
    <p:spTree>
      <p:nvGrpSpPr>
        <p:cNvPr id="1" name=""/>
        <p:cNvGrpSpPr/>
        <p:nvPr/>
      </p:nvGrpSpPr>
      <p:grpSpPr>
        <a:xfrm>
          <a:off x="0" y="0"/>
          <a:ext cx="0" cy="0"/>
          <a:chOff x="0" y="0"/>
          <a:chExt cx="0" cy="0"/>
        </a:xfrm>
      </p:grpSpPr>
      <p:sp>
        <p:nvSpPr>
          <p:cNvPr id="33793" name="Заголовок 2"/>
          <p:cNvSpPr>
            <a:spLocks noGrp="1"/>
          </p:cNvSpPr>
          <p:nvPr>
            <p:ph type="title" idx="4294967295"/>
          </p:nvPr>
        </p:nvSpPr>
        <p:spPr>
          <a:xfrm>
            <a:off x="557196" y="116540"/>
            <a:ext cx="4321175" cy="649287"/>
          </a:xfrm>
        </p:spPr>
        <p:txBody>
          <a:bodyPr/>
          <a:lstStyle/>
          <a:p>
            <a:r>
              <a:rPr lang="ru-RU" sz="2400" dirty="0" smtClean="0">
                <a:latin typeface="Verdana" panose="020B0604030504040204" pitchFamily="34" charset="0"/>
                <a:ea typeface="Verdana" panose="020B0604030504040204" pitchFamily="34" charset="0"/>
                <a:cs typeface="Verdana" panose="020B0604030504040204" pitchFamily="34" charset="0"/>
              </a:rPr>
              <a:t>ПОЧЕМУ КАРБОН?</a:t>
            </a:r>
            <a:endParaRPr lang="ru-RU" sz="2400" dirty="0" smtClean="0">
              <a:latin typeface="Verdana" panose="020B0604030504040204" pitchFamily="34" charset="0"/>
              <a:ea typeface="Verdana" panose="020B0604030504040204" pitchFamily="34" charset="0"/>
              <a:cs typeface="Verdana" panose="020B0604030504040204" pitchFamily="34" charset="0"/>
            </a:endParaRPr>
          </a:p>
        </p:txBody>
      </p:sp>
      <p:cxnSp>
        <p:nvCxnSpPr>
          <p:cNvPr id="33795" name="Прямая соединительная линия 17"/>
          <p:cNvCxnSpPr>
            <a:cxnSpLocks noChangeShapeType="1"/>
          </p:cNvCxnSpPr>
          <p:nvPr/>
        </p:nvCxnSpPr>
        <p:spPr bwMode="auto">
          <a:xfrm>
            <a:off x="683460" y="620610"/>
            <a:ext cx="3744912" cy="0"/>
          </a:xfrm>
          <a:prstGeom prst="line">
            <a:avLst/>
          </a:prstGeom>
          <a:noFill/>
          <a:ln w="9525" algn="ctr">
            <a:solidFill>
              <a:srgbClr val="091858"/>
            </a:solidFill>
            <a:round/>
            <a:headEnd/>
            <a:tailEnd/>
          </a:ln>
        </p:spPr>
      </p:cxnSp>
      <p:sp>
        <p:nvSpPr>
          <p:cNvPr id="33796" name="Прямоугольник 15"/>
          <p:cNvSpPr>
            <a:spLocks noChangeArrowheads="1"/>
          </p:cNvSpPr>
          <p:nvPr/>
        </p:nvSpPr>
        <p:spPr bwMode="auto">
          <a:xfrm>
            <a:off x="323410" y="692620"/>
            <a:ext cx="4104570" cy="1384995"/>
          </a:xfrm>
          <a:prstGeom prst="rect">
            <a:avLst/>
          </a:prstGeom>
          <a:noFill/>
          <a:ln w="9525">
            <a:noFill/>
            <a:miter lim="800000"/>
            <a:headEnd/>
            <a:tailEnd/>
          </a:ln>
        </p:spPr>
        <p:txBody>
          <a:bodyPr wrap="square">
            <a:spAutoFit/>
          </a:bodyPr>
          <a:lstStyle/>
          <a:p>
            <a:pPr marL="285750" marR="0" lvl="0" indent="-285750" algn="l" defTabSz="914400" rtl="0" eaLnBrk="1" fontAlgn="base" latinLnBrk="0" hangingPunct="1">
              <a:lnSpc>
                <a:spcPct val="120000"/>
              </a:lnSpc>
              <a:spcBef>
                <a:spcPts val="600"/>
              </a:spcBef>
              <a:spcAft>
                <a:spcPct val="0"/>
              </a:spcAft>
              <a:buClr>
                <a:srgbClr val="003D78"/>
              </a:buClr>
              <a:buSzTx/>
              <a:buFont typeface="Arial" charset="0"/>
              <a:buChar char="•"/>
              <a:tabLst/>
              <a:defRPr/>
            </a:pPr>
            <a:r>
              <a:rPr kumimoji="0" lang="ru-RU" sz="1400" b="0" i="0" u="none" strike="noStrike" kern="1200" cap="none" spc="0" normalizeH="0" baseline="0" noProof="0" dirty="0" smtClean="0">
                <a:ln>
                  <a:noFill/>
                </a:ln>
                <a:solidFill>
                  <a:prstClr val="black"/>
                </a:solidFill>
                <a:effectLst/>
                <a:uLnTx/>
                <a:uFillTx/>
                <a:latin typeface="Arial" charset="0"/>
                <a:ea typeface="+mn-ea"/>
                <a:cs typeface="Arial" charset="0"/>
              </a:rPr>
              <a:t>Карбон  - это прочный и легкий композитный материал. Его основу составляет углеродная ткань, которая</a:t>
            </a:r>
            <a:r>
              <a:rPr kumimoji="0" lang="ru-RU" sz="1400" b="0" i="0" u="none" strike="noStrike" kern="1200" cap="none" spc="0" normalizeH="0" noProof="0" dirty="0" smtClean="0">
                <a:ln>
                  <a:noFill/>
                </a:ln>
                <a:solidFill>
                  <a:prstClr val="black"/>
                </a:solidFill>
                <a:effectLst/>
                <a:uLnTx/>
                <a:uFillTx/>
                <a:latin typeface="Arial" charset="0"/>
                <a:ea typeface="+mn-ea"/>
                <a:cs typeface="Arial" charset="0"/>
              </a:rPr>
              <a:t> затем скрепляется эпоксидными смолами и формуется в лист</a:t>
            </a:r>
            <a:r>
              <a:rPr kumimoji="0" lang="ru-RU" sz="1400" b="0" i="0" u="none" strike="noStrike" kern="1200" cap="none" spc="0" normalizeH="0" baseline="0" noProof="0" dirty="0" smtClean="0">
                <a:ln>
                  <a:noFill/>
                </a:ln>
                <a:solidFill>
                  <a:prstClr val="black"/>
                </a:solidFill>
                <a:effectLst/>
                <a:uLnTx/>
                <a:uFillTx/>
                <a:latin typeface="Arial" charset="0"/>
                <a:ea typeface="+mn-ea"/>
                <a:cs typeface="Arial" charset="0"/>
              </a:rPr>
              <a:t>. </a:t>
            </a:r>
            <a:endParaRPr kumimoji="0" lang="ru-RU" sz="1400" b="0" i="0" u="none" strike="noStrike" kern="1200" cap="none" spc="0" normalizeH="0" baseline="0" noProof="0" dirty="0">
              <a:ln>
                <a:noFill/>
              </a:ln>
              <a:solidFill>
                <a:prstClr val="black"/>
              </a:solidFill>
              <a:effectLst/>
              <a:uLnTx/>
              <a:uFillTx/>
              <a:latin typeface="Arial" charset="0"/>
              <a:ea typeface="+mn-ea"/>
              <a:cs typeface="Arial" charset="0"/>
            </a:endParaRPr>
          </a:p>
        </p:txBody>
      </p:sp>
      <p:sp>
        <p:nvSpPr>
          <p:cNvPr id="8" name="Заголовок 2"/>
          <p:cNvSpPr>
            <a:spLocks/>
          </p:cNvSpPr>
          <p:nvPr/>
        </p:nvSpPr>
        <p:spPr bwMode="auto">
          <a:xfrm>
            <a:off x="6228230" y="9526"/>
            <a:ext cx="2915870" cy="323044"/>
          </a:xfrm>
          <a:prstGeom prst="rect">
            <a:avLst/>
          </a:prstGeom>
          <a:noFill/>
          <a:ln w="9525">
            <a:noFill/>
            <a:miter lim="800000"/>
            <a:headEnd/>
            <a:tailEnd/>
          </a:ln>
          <a:effectLst/>
        </p:spPr>
        <p:txBody>
          <a:bodyPr anchor="ct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ru-RU" sz="1600" b="0" i="0" u="none" strike="noStrike" kern="1200" cap="none" spc="0" normalizeH="0" baseline="0" noProof="0" dirty="0">
                <a:ln>
                  <a:noFill/>
                </a:ln>
                <a:solidFill>
                  <a:prstClr val="white">
                    <a:lumMod val="65000"/>
                  </a:prstClr>
                </a:solidFill>
                <a:effectLst/>
                <a:uLnTx/>
                <a:uFillTx/>
                <a:latin typeface="Calibri"/>
                <a:ea typeface="+mn-ea"/>
                <a:cs typeface="Arial" panose="020B0604020202020204" pitchFamily="34" charset="0"/>
              </a:rPr>
              <a:t>Сивокоз </a:t>
            </a:r>
            <a:r>
              <a:rPr kumimoji="0" lang="ru-RU" sz="1600" b="0" i="0" u="none" strike="noStrike" kern="1200" cap="none" spc="0" normalizeH="0" baseline="0" noProof="0" dirty="0" smtClean="0">
                <a:ln>
                  <a:noFill/>
                </a:ln>
                <a:solidFill>
                  <a:prstClr val="white">
                    <a:lumMod val="65000"/>
                  </a:prstClr>
                </a:solidFill>
                <a:effectLst/>
                <a:uLnTx/>
                <a:uFillTx/>
                <a:latin typeface="Calibri"/>
                <a:ea typeface="+mn-ea"/>
                <a:cs typeface="Arial" panose="020B0604020202020204" pitchFamily="34" charset="0"/>
              </a:rPr>
              <a:t>Артем г.Таганрог 2017</a:t>
            </a:r>
            <a:endParaRPr kumimoji="0" lang="ru-RU" sz="1600" b="0" i="0" u="none" strike="noStrike" kern="1200" cap="none" spc="0" normalizeH="0" baseline="0" noProof="0" dirty="0">
              <a:ln>
                <a:noFill/>
              </a:ln>
              <a:solidFill>
                <a:prstClr val="white">
                  <a:lumMod val="65000"/>
                </a:prstClr>
              </a:solidFill>
              <a:effectLst/>
              <a:uLnTx/>
              <a:uFillTx/>
              <a:latin typeface="Calibri"/>
              <a:ea typeface="+mn-ea"/>
              <a:cs typeface="Arial" panose="020B0604020202020204" pitchFamily="34" charset="0"/>
            </a:endParaRPr>
          </a:p>
        </p:txBody>
      </p:sp>
      <p:sp>
        <p:nvSpPr>
          <p:cNvPr id="9" name="Прямоугольник 15"/>
          <p:cNvSpPr>
            <a:spLocks noChangeArrowheads="1"/>
          </p:cNvSpPr>
          <p:nvPr/>
        </p:nvSpPr>
        <p:spPr bwMode="auto">
          <a:xfrm>
            <a:off x="323410" y="2060042"/>
            <a:ext cx="4104570" cy="3942618"/>
          </a:xfrm>
          <a:prstGeom prst="rect">
            <a:avLst/>
          </a:prstGeom>
          <a:noFill/>
          <a:ln w="9525">
            <a:noFill/>
            <a:miter lim="800000"/>
            <a:headEnd/>
            <a:tailEnd/>
          </a:ln>
        </p:spPr>
        <p:txBody>
          <a:bodyPr wrap="square">
            <a:spAutoFit/>
          </a:bodyPr>
          <a:lstStyle/>
          <a:p>
            <a:pPr marL="285750" lvl="0" indent="-285750">
              <a:lnSpc>
                <a:spcPct val="120000"/>
              </a:lnSpc>
              <a:spcBef>
                <a:spcPts val="600"/>
              </a:spcBef>
              <a:buClr>
                <a:srgbClr val="003D78"/>
              </a:buClr>
              <a:buFont typeface="Arial" charset="0"/>
              <a:buChar char="•"/>
            </a:pPr>
            <a:r>
              <a:rPr kumimoji="0" lang="ru-RU" sz="1400" b="0" i="0" u="none" strike="noStrike" kern="1200" cap="none" spc="0" normalizeH="0" baseline="0" noProof="0" dirty="0" smtClean="0">
                <a:ln>
                  <a:noFill/>
                </a:ln>
                <a:solidFill>
                  <a:prstClr val="black"/>
                </a:solidFill>
                <a:effectLst/>
                <a:uLnTx/>
                <a:uFillTx/>
                <a:latin typeface="Arial" charset="0"/>
                <a:ea typeface="+mn-ea"/>
                <a:cs typeface="Arial" charset="0"/>
              </a:rPr>
              <a:t>Что бы испытать свойства</a:t>
            </a:r>
            <a:r>
              <a:rPr kumimoji="0" lang="ru-RU" sz="1400" b="0" i="0" u="none" strike="noStrike" kern="1200" cap="none" spc="0" normalizeH="0" noProof="0" dirty="0" smtClean="0">
                <a:ln>
                  <a:noFill/>
                </a:ln>
                <a:solidFill>
                  <a:prstClr val="black"/>
                </a:solidFill>
                <a:effectLst/>
                <a:uLnTx/>
                <a:uFillTx/>
                <a:latin typeface="Arial" charset="0"/>
                <a:ea typeface="+mn-ea"/>
                <a:cs typeface="Arial" charset="0"/>
              </a:rPr>
              <a:t> карбона я купил на </a:t>
            </a:r>
            <a:r>
              <a:rPr lang="en-US" sz="1400" dirty="0" err="1">
                <a:solidFill>
                  <a:prstClr val="black"/>
                </a:solidFill>
              </a:rPr>
              <a:t>aliexpress</a:t>
            </a:r>
            <a:r>
              <a:rPr kumimoji="0" lang="ru-RU" sz="1400" b="0" i="0" u="none" strike="noStrike" kern="1200" cap="none" spc="0" normalizeH="0" noProof="0" dirty="0" smtClean="0">
                <a:ln>
                  <a:noFill/>
                </a:ln>
                <a:solidFill>
                  <a:prstClr val="black"/>
                </a:solidFill>
                <a:effectLst/>
                <a:uLnTx/>
                <a:uFillTx/>
                <a:latin typeface="Arial" charset="0"/>
                <a:ea typeface="+mn-ea"/>
                <a:cs typeface="Arial" charset="0"/>
              </a:rPr>
              <a:t> углеродную ткань двух разных видов плетения, взял эпоксидную смолу и сделал карбоновые пластины.</a:t>
            </a:r>
          </a:p>
          <a:p>
            <a:pPr marL="285750" lvl="0" indent="-285750">
              <a:lnSpc>
                <a:spcPct val="120000"/>
              </a:lnSpc>
              <a:spcBef>
                <a:spcPts val="600"/>
              </a:spcBef>
              <a:buClr>
                <a:srgbClr val="003D78"/>
              </a:buClr>
              <a:buFont typeface="Arial" charset="0"/>
              <a:buChar char="•"/>
            </a:pPr>
            <a:r>
              <a:rPr lang="ru-RU" sz="1400" baseline="0" dirty="0" smtClean="0">
                <a:solidFill>
                  <a:prstClr val="black"/>
                </a:solidFill>
              </a:rPr>
              <a:t>Для </a:t>
            </a:r>
            <a:r>
              <a:rPr lang="ru-RU" sz="1400" dirty="0" smtClean="0">
                <a:solidFill>
                  <a:prstClr val="black"/>
                </a:solidFill>
              </a:rPr>
              <a:t>испытания свойств полученного</a:t>
            </a:r>
            <a:r>
              <a:rPr lang="ru-RU" sz="1400" baseline="0" dirty="0" smtClean="0">
                <a:solidFill>
                  <a:prstClr val="black"/>
                </a:solidFill>
              </a:rPr>
              <a:t> карбона я</a:t>
            </a:r>
            <a:r>
              <a:rPr lang="ru-RU" sz="1400" dirty="0" smtClean="0">
                <a:solidFill>
                  <a:prstClr val="black"/>
                </a:solidFill>
              </a:rPr>
              <a:t> решил его наглядно сравнить со свойствами таких же пластин но основанных на стеклоткани, стекловолокне, </a:t>
            </a:r>
            <a:r>
              <a:rPr lang="ru-RU" sz="1400" dirty="0" err="1" smtClean="0">
                <a:solidFill>
                  <a:prstClr val="black"/>
                </a:solidFill>
              </a:rPr>
              <a:t>кевларе</a:t>
            </a:r>
            <a:r>
              <a:rPr lang="ru-RU" sz="1400" dirty="0" smtClean="0">
                <a:solidFill>
                  <a:prstClr val="black"/>
                </a:solidFill>
              </a:rPr>
              <a:t>, а так же сделать комбинированную пластину из двух слоев карбона и слоя стеклоткани по середине.</a:t>
            </a:r>
          </a:p>
          <a:p>
            <a:pPr marL="285750" lvl="0" indent="-285750">
              <a:lnSpc>
                <a:spcPct val="120000"/>
              </a:lnSpc>
              <a:spcBef>
                <a:spcPts val="600"/>
              </a:spcBef>
              <a:buClr>
                <a:srgbClr val="003D78"/>
              </a:buClr>
              <a:buFont typeface="Arial" charset="0"/>
              <a:buChar char="•"/>
            </a:pPr>
            <a:r>
              <a:rPr kumimoji="0" lang="ru-RU" sz="1400" b="0" i="0" u="none" strike="noStrike" kern="1200" cap="none" spc="0" normalizeH="0" baseline="0" noProof="0" dirty="0" smtClean="0">
                <a:ln>
                  <a:noFill/>
                </a:ln>
                <a:solidFill>
                  <a:prstClr val="black"/>
                </a:solidFill>
                <a:effectLst/>
                <a:uLnTx/>
                <a:uFillTx/>
                <a:latin typeface="Arial" charset="0"/>
                <a:ea typeface="+mn-ea"/>
                <a:cs typeface="Arial" charset="0"/>
              </a:rPr>
              <a:t>Что</a:t>
            </a:r>
            <a:r>
              <a:rPr kumimoji="0" lang="ru-RU" sz="1400" b="0" i="0" u="none" strike="noStrike" kern="1200" cap="none" spc="0" normalizeH="0" noProof="0" dirty="0" smtClean="0">
                <a:ln>
                  <a:noFill/>
                </a:ln>
                <a:solidFill>
                  <a:prstClr val="black"/>
                </a:solidFill>
                <a:effectLst/>
                <a:uLnTx/>
                <a:uFillTx/>
                <a:latin typeface="Arial" charset="0"/>
                <a:ea typeface="+mn-ea"/>
                <a:cs typeface="Arial" charset="0"/>
              </a:rPr>
              <a:t> из этого получилось - смотрите видео на моем </a:t>
            </a:r>
            <a:r>
              <a:rPr lang="en-US" sz="1400" dirty="0" err="1" smtClean="0">
                <a:solidFill>
                  <a:prstClr val="black"/>
                </a:solidFill>
              </a:rPr>
              <a:t>youtube</a:t>
            </a:r>
            <a:r>
              <a:rPr lang="en-US" sz="1400" dirty="0" smtClean="0">
                <a:solidFill>
                  <a:prstClr val="black"/>
                </a:solidFill>
              </a:rPr>
              <a:t> </a:t>
            </a:r>
            <a:r>
              <a:rPr lang="ru-RU" sz="1400" dirty="0" smtClean="0">
                <a:solidFill>
                  <a:prstClr val="black"/>
                </a:solidFill>
              </a:rPr>
              <a:t>канале.</a:t>
            </a:r>
          </a:p>
          <a:p>
            <a:pPr marL="285750" lvl="0" indent="-285750">
              <a:lnSpc>
                <a:spcPct val="120000"/>
              </a:lnSpc>
              <a:spcBef>
                <a:spcPts val="600"/>
              </a:spcBef>
              <a:buClr>
                <a:srgbClr val="003D78"/>
              </a:buClr>
              <a:buFont typeface="Arial" charset="0"/>
              <a:buChar char="•"/>
            </a:pPr>
            <a:r>
              <a:rPr lang="en-US" dirty="0">
                <a:hlinkClick r:id="rId3"/>
              </a:rPr>
              <a:t>https://youtu.be/KBd_9xPZqEo</a:t>
            </a:r>
            <a:endParaRPr kumimoji="0" lang="ru-RU" sz="1400" b="0" i="0" u="none" strike="noStrike" kern="1200" cap="none" spc="0" normalizeH="0" baseline="0" noProof="0" dirty="0">
              <a:ln>
                <a:noFill/>
              </a:ln>
              <a:solidFill>
                <a:prstClr val="black"/>
              </a:solidFill>
              <a:effectLst/>
              <a:uLnTx/>
              <a:uFillTx/>
              <a:latin typeface="Arial" charset="0"/>
              <a:ea typeface="+mn-ea"/>
              <a:cs typeface="Arial" charset="0"/>
            </a:endParaRPr>
          </a:p>
        </p:txBody>
      </p:sp>
      <p:pic>
        <p:nvPicPr>
          <p:cNvPr id="2" name="Рисунок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96170" y="620611"/>
            <a:ext cx="3072427" cy="1728240"/>
          </a:xfrm>
          <a:prstGeom prst="rect">
            <a:avLst/>
          </a:prstGeom>
        </p:spPr>
      </p:pic>
      <p:pic>
        <p:nvPicPr>
          <p:cNvPr id="3" name="Рисунок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96170" y="2420860"/>
            <a:ext cx="3072427" cy="1728240"/>
          </a:xfrm>
          <a:prstGeom prst="rect">
            <a:avLst/>
          </a:prstGeom>
        </p:spPr>
      </p:pic>
      <p:pic>
        <p:nvPicPr>
          <p:cNvPr id="4" name="Рисунок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796170" y="4221109"/>
            <a:ext cx="3088849" cy="1737478"/>
          </a:xfrm>
          <a:prstGeom prst="rect">
            <a:avLst/>
          </a:prstGeom>
        </p:spPr>
      </p:pic>
    </p:spTree>
    <p:extLst>
      <p:ext uri="{BB962C8B-B14F-4D97-AF65-F5344CB8AC3E}">
        <p14:creationId xmlns:p14="http://schemas.microsoft.com/office/powerpoint/2010/main" val="103719058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361" name="Заголовок 2"/>
          <p:cNvSpPr>
            <a:spLocks noGrp="1"/>
          </p:cNvSpPr>
          <p:nvPr>
            <p:ph type="title" idx="4294967295"/>
          </p:nvPr>
        </p:nvSpPr>
        <p:spPr>
          <a:xfrm>
            <a:off x="272256" y="281791"/>
            <a:ext cx="3673475" cy="547075"/>
          </a:xfrm>
        </p:spPr>
        <p:txBody>
          <a:bodyPr/>
          <a:lstStyle/>
          <a:p>
            <a:r>
              <a:rPr lang="ru-RU" sz="2000" dirty="0" smtClean="0">
                <a:latin typeface="Verdana" pitchFamily="34" charset="0"/>
              </a:rPr>
              <a:t>МУКИ ТВОРЧЕСТВА</a:t>
            </a:r>
            <a:endParaRPr lang="ru-RU" sz="2000" dirty="0" smtClean="0">
              <a:solidFill>
                <a:srgbClr val="003D78"/>
              </a:solidFill>
              <a:latin typeface="Verdana" pitchFamily="34" charset="0"/>
            </a:endParaRPr>
          </a:p>
        </p:txBody>
      </p:sp>
      <p:sp>
        <p:nvSpPr>
          <p:cNvPr id="15362" name="Номер слайда 4"/>
          <p:cNvSpPr txBox="1">
            <a:spLocks noGrp="1"/>
          </p:cNvSpPr>
          <p:nvPr/>
        </p:nvSpPr>
        <p:spPr bwMode="auto">
          <a:xfrm>
            <a:off x="8423275" y="5805488"/>
            <a:ext cx="720725" cy="476250"/>
          </a:xfrm>
          <a:prstGeom prst="rect">
            <a:avLst/>
          </a:prstGeom>
          <a:noFill/>
          <a:ln w="9525">
            <a:noFill/>
            <a:miter lim="800000"/>
            <a:headEnd/>
            <a:tailEnd/>
          </a:ln>
        </p:spPr>
        <p:txBody>
          <a:bodyPr/>
          <a:lstStyle/>
          <a:p>
            <a:pPr algn="r"/>
            <a:fld id="{23F0EF84-0164-4475-B768-B2F79C715560}" type="slidenum">
              <a:rPr lang="ru-RU" sz="1400" b="1">
                <a:solidFill>
                  <a:srgbClr val="003D78"/>
                </a:solidFill>
              </a:rPr>
              <a:pPr algn="r"/>
              <a:t>4</a:t>
            </a:fld>
            <a:endParaRPr lang="ru-RU" sz="1400" b="1">
              <a:solidFill>
                <a:srgbClr val="003D78"/>
              </a:solidFill>
            </a:endParaRPr>
          </a:p>
        </p:txBody>
      </p:sp>
      <p:cxnSp>
        <p:nvCxnSpPr>
          <p:cNvPr id="15363" name="Прямая соединительная линия 17"/>
          <p:cNvCxnSpPr>
            <a:cxnSpLocks noChangeShapeType="1"/>
          </p:cNvCxnSpPr>
          <p:nvPr/>
        </p:nvCxnSpPr>
        <p:spPr bwMode="auto">
          <a:xfrm>
            <a:off x="4572000" y="836613"/>
            <a:ext cx="4248150" cy="0"/>
          </a:xfrm>
          <a:prstGeom prst="line">
            <a:avLst/>
          </a:prstGeom>
          <a:noFill/>
          <a:ln w="9525" algn="ctr">
            <a:solidFill>
              <a:srgbClr val="091858"/>
            </a:solidFill>
            <a:round/>
            <a:headEnd/>
            <a:tailEnd/>
          </a:ln>
        </p:spPr>
      </p:cxnSp>
      <p:sp>
        <p:nvSpPr>
          <p:cNvPr id="15364" name="Прямоугольник 15"/>
          <p:cNvSpPr>
            <a:spLocks noChangeArrowheads="1"/>
          </p:cNvSpPr>
          <p:nvPr/>
        </p:nvSpPr>
        <p:spPr bwMode="auto">
          <a:xfrm>
            <a:off x="4214813" y="1052670"/>
            <a:ext cx="4727575" cy="4832092"/>
          </a:xfrm>
          <a:prstGeom prst="rect">
            <a:avLst/>
          </a:prstGeom>
          <a:noFill/>
          <a:ln w="9525">
            <a:noFill/>
            <a:miter lim="800000"/>
            <a:headEnd/>
            <a:tailEnd/>
          </a:ln>
        </p:spPr>
        <p:txBody>
          <a:bodyPr>
            <a:spAutoFit/>
          </a:bodyPr>
          <a:lstStyle/>
          <a:p>
            <a:pPr marL="285750" indent="-285750">
              <a:lnSpc>
                <a:spcPct val="120000"/>
              </a:lnSpc>
              <a:spcBef>
                <a:spcPts val="600"/>
              </a:spcBef>
              <a:buClr>
                <a:srgbClr val="003D78"/>
              </a:buClr>
              <a:buFont typeface="Arial" charset="0"/>
              <a:buChar char="•"/>
            </a:pPr>
            <a:r>
              <a:rPr lang="ru-RU" sz="1400" dirty="0">
                <a:solidFill>
                  <a:schemeClr val="tx1"/>
                </a:solidFill>
              </a:rPr>
              <a:t>Посмотрев </a:t>
            </a:r>
            <a:r>
              <a:rPr lang="ru-RU" sz="1400" dirty="0" smtClean="0">
                <a:solidFill>
                  <a:schemeClr val="tx1"/>
                </a:solidFill>
              </a:rPr>
              <a:t>видео, </a:t>
            </a:r>
            <a:r>
              <a:rPr lang="ru-RU" sz="1400" dirty="0">
                <a:solidFill>
                  <a:schemeClr val="tx1"/>
                </a:solidFill>
              </a:rPr>
              <a:t>о том как управляется </a:t>
            </a:r>
            <a:r>
              <a:rPr lang="en-US" sz="1400" dirty="0">
                <a:solidFill>
                  <a:schemeClr val="tx1"/>
                </a:solidFill>
              </a:rPr>
              <a:t>Carbon </a:t>
            </a:r>
            <a:r>
              <a:rPr lang="en-US" sz="1400" dirty="0" smtClean="0">
                <a:solidFill>
                  <a:schemeClr val="tx1"/>
                </a:solidFill>
              </a:rPr>
              <a:t>Flyer</a:t>
            </a:r>
            <a:r>
              <a:rPr lang="ru-RU" sz="1400" dirty="0" smtClean="0">
                <a:solidFill>
                  <a:schemeClr val="tx1"/>
                </a:solidFill>
              </a:rPr>
              <a:t>, </a:t>
            </a:r>
            <a:r>
              <a:rPr lang="ru-RU" sz="1400" dirty="0">
                <a:solidFill>
                  <a:schemeClr val="tx1"/>
                </a:solidFill>
              </a:rPr>
              <a:t>я понял, что благодаря двум двигателям самолет легко поворачивает в горизонтальной плоскости, а вот для набора высоты либо спуска в низ он, судя по всему, использует тягу двигателей. При увеличении оборотов – взлетает, а при уменьшении – садится. </a:t>
            </a:r>
            <a:endParaRPr lang="en-US" sz="1400" dirty="0" smtClean="0">
              <a:solidFill>
                <a:schemeClr val="tx1"/>
              </a:solidFill>
            </a:endParaRPr>
          </a:p>
          <a:p>
            <a:pPr marL="285750" indent="-285750">
              <a:lnSpc>
                <a:spcPct val="120000"/>
              </a:lnSpc>
              <a:spcBef>
                <a:spcPts val="600"/>
              </a:spcBef>
              <a:buClr>
                <a:srgbClr val="003D78"/>
              </a:buClr>
              <a:buFont typeface="Arial" charset="0"/>
              <a:buChar char="•"/>
            </a:pPr>
            <a:endParaRPr lang="ru-RU" sz="800" dirty="0">
              <a:solidFill>
                <a:schemeClr val="tx1"/>
              </a:solidFill>
            </a:endParaRPr>
          </a:p>
          <a:p>
            <a:pPr marL="285750" indent="-285750">
              <a:lnSpc>
                <a:spcPct val="120000"/>
              </a:lnSpc>
              <a:spcBef>
                <a:spcPts val="600"/>
              </a:spcBef>
              <a:buClr>
                <a:srgbClr val="003D78"/>
              </a:buClr>
              <a:buFont typeface="Arial" charset="0"/>
              <a:buChar char="•"/>
            </a:pPr>
            <a:r>
              <a:rPr lang="ru-RU" sz="1400" dirty="0">
                <a:solidFill>
                  <a:schemeClr val="tx1"/>
                </a:solidFill>
              </a:rPr>
              <a:t>Мне это управление показалось не очень удобным, хотя идея тонких</a:t>
            </a:r>
            <a:r>
              <a:rPr lang="en-US" sz="1400" dirty="0">
                <a:solidFill>
                  <a:schemeClr val="tx1"/>
                </a:solidFill>
              </a:rPr>
              <a:t> </a:t>
            </a:r>
            <a:r>
              <a:rPr lang="ru-RU" sz="1400" dirty="0">
                <a:solidFill>
                  <a:schemeClr val="tx1"/>
                </a:solidFill>
              </a:rPr>
              <a:t>и прочных карбоновых крыльев очень понравилась. И я решил попробовать объединить карбоновые крылья с </a:t>
            </a:r>
            <a:r>
              <a:rPr lang="ru-RU" sz="1400" dirty="0" smtClean="0">
                <a:solidFill>
                  <a:schemeClr val="tx1"/>
                </a:solidFill>
              </a:rPr>
              <a:t>квадрокоптером. </a:t>
            </a:r>
            <a:r>
              <a:rPr lang="ru-RU" sz="1400" dirty="0">
                <a:solidFill>
                  <a:schemeClr val="tx1"/>
                </a:solidFill>
              </a:rPr>
              <a:t>Это должно улучшить управляемость, скорость и подъемную силу</a:t>
            </a:r>
            <a:r>
              <a:rPr lang="ru-RU" sz="1400" dirty="0" smtClean="0">
                <a:solidFill>
                  <a:schemeClr val="tx1"/>
                </a:solidFill>
              </a:rPr>
              <a:t>.</a:t>
            </a:r>
            <a:endParaRPr lang="en-US" sz="1400" dirty="0" smtClean="0">
              <a:solidFill>
                <a:schemeClr val="tx1"/>
              </a:solidFill>
            </a:endParaRPr>
          </a:p>
          <a:p>
            <a:pPr marL="285750" indent="-285750">
              <a:lnSpc>
                <a:spcPct val="120000"/>
              </a:lnSpc>
              <a:spcBef>
                <a:spcPts val="600"/>
              </a:spcBef>
              <a:buClr>
                <a:srgbClr val="003D78"/>
              </a:buClr>
              <a:buFont typeface="Arial" charset="0"/>
              <a:buChar char="•"/>
            </a:pPr>
            <a:endParaRPr lang="ru-RU" sz="800" dirty="0">
              <a:solidFill>
                <a:schemeClr val="tx1"/>
              </a:solidFill>
            </a:endParaRPr>
          </a:p>
          <a:p>
            <a:pPr marL="285750" indent="-285750">
              <a:lnSpc>
                <a:spcPct val="120000"/>
              </a:lnSpc>
              <a:spcBef>
                <a:spcPts val="600"/>
              </a:spcBef>
              <a:buClr>
                <a:srgbClr val="003D78"/>
              </a:buClr>
              <a:buFont typeface="Arial" charset="0"/>
              <a:buChar char="•"/>
            </a:pPr>
            <a:r>
              <a:rPr lang="ru-RU" sz="1400" dirty="0">
                <a:solidFill>
                  <a:schemeClr val="tx1"/>
                </a:solidFill>
              </a:rPr>
              <a:t>Я перебрал множество вариантов возможного объединения </a:t>
            </a:r>
            <a:r>
              <a:rPr lang="ru-RU" sz="1400" dirty="0" smtClean="0">
                <a:solidFill>
                  <a:schemeClr val="tx1"/>
                </a:solidFill>
              </a:rPr>
              <a:t>квадрокоптера </a:t>
            </a:r>
            <a:r>
              <a:rPr lang="ru-RU" sz="1400" dirty="0">
                <a:solidFill>
                  <a:schemeClr val="tx1"/>
                </a:solidFill>
              </a:rPr>
              <a:t>с карбоновыми крыльями. И наконец нашел интересный вариант.</a:t>
            </a:r>
          </a:p>
        </p:txBody>
      </p:sp>
      <p:pic>
        <p:nvPicPr>
          <p:cNvPr id="15366" name="Picture 8" descr="муки творчества"/>
          <p:cNvPicPr>
            <a:picLocks noChangeAspect="1" noChangeArrowheads="1"/>
          </p:cNvPicPr>
          <p:nvPr/>
        </p:nvPicPr>
        <p:blipFill>
          <a:blip r:embed="rId2"/>
          <a:srcRect/>
          <a:stretch>
            <a:fillRect/>
          </a:stretch>
        </p:blipFill>
        <p:spPr bwMode="auto">
          <a:xfrm>
            <a:off x="3175" y="2944166"/>
            <a:ext cx="4211638" cy="3914775"/>
          </a:xfrm>
          <a:prstGeom prst="rect">
            <a:avLst/>
          </a:prstGeom>
          <a:noFill/>
          <a:ln w="9525">
            <a:noFill/>
            <a:miter lim="800000"/>
            <a:headEnd/>
            <a:tailEnd/>
          </a:ln>
        </p:spPr>
      </p:pic>
      <p:sp>
        <p:nvSpPr>
          <p:cNvPr id="8" name="Заголовок 2"/>
          <p:cNvSpPr>
            <a:spLocks/>
          </p:cNvSpPr>
          <p:nvPr/>
        </p:nvSpPr>
        <p:spPr bwMode="auto">
          <a:xfrm>
            <a:off x="6228230" y="9526"/>
            <a:ext cx="2915870" cy="323044"/>
          </a:xfrm>
          <a:prstGeom prst="rect">
            <a:avLst/>
          </a:prstGeom>
          <a:noFill/>
          <a:ln w="9525">
            <a:noFill/>
            <a:miter lim="800000"/>
            <a:headEnd/>
            <a:tailEnd/>
          </a:ln>
          <a:effectLst/>
        </p:spPr>
        <p:txBody>
          <a:bodyPr anchor="ctr"/>
          <a:lstStyle/>
          <a:p>
            <a:pPr eaLnBrk="0" hangingPunct="0"/>
            <a:r>
              <a:rPr lang="ru-RU" dirty="0">
                <a:solidFill>
                  <a:schemeClr val="bg1">
                    <a:lumMod val="65000"/>
                  </a:schemeClr>
                </a:solidFill>
                <a:latin typeface="+mn-lt"/>
                <a:cs typeface="Arial" panose="020B0604020202020204" pitchFamily="34" charset="0"/>
              </a:rPr>
              <a:t>Сивокоз </a:t>
            </a:r>
            <a:r>
              <a:rPr lang="ru-RU" dirty="0" smtClean="0">
                <a:solidFill>
                  <a:schemeClr val="bg1">
                    <a:lumMod val="65000"/>
                  </a:schemeClr>
                </a:solidFill>
                <a:latin typeface="+mn-lt"/>
                <a:cs typeface="Arial" panose="020B0604020202020204" pitchFamily="34" charset="0"/>
              </a:rPr>
              <a:t>Артем г.Таганрог 2017</a:t>
            </a:r>
            <a:endParaRPr lang="ru-RU" dirty="0">
              <a:solidFill>
                <a:schemeClr val="bg1">
                  <a:lumMod val="65000"/>
                </a:schemeClr>
              </a:solidFill>
              <a:latin typeface="+mn-lt"/>
              <a:cs typeface="Arial" panose="020B0604020202020204" pitchFamily="34" charset="0"/>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2000"/>
          </a:stretch>
        </a:blipFill>
        <a:effectLst/>
      </p:bgPr>
    </p:bg>
    <p:spTree>
      <p:nvGrpSpPr>
        <p:cNvPr id="1" name=""/>
        <p:cNvGrpSpPr/>
        <p:nvPr/>
      </p:nvGrpSpPr>
      <p:grpSpPr>
        <a:xfrm>
          <a:off x="0" y="0"/>
          <a:ext cx="0" cy="0"/>
          <a:chOff x="0" y="0"/>
          <a:chExt cx="0" cy="0"/>
        </a:xfrm>
      </p:grpSpPr>
      <p:sp>
        <p:nvSpPr>
          <p:cNvPr id="16385" name="Заголовок 2"/>
          <p:cNvSpPr>
            <a:spLocks noGrp="1"/>
          </p:cNvSpPr>
          <p:nvPr>
            <p:ph type="title" idx="4294967295"/>
          </p:nvPr>
        </p:nvSpPr>
        <p:spPr>
          <a:xfrm>
            <a:off x="266700" y="332570"/>
            <a:ext cx="4105275" cy="536220"/>
          </a:xfrm>
        </p:spPr>
        <p:txBody>
          <a:bodyPr/>
          <a:lstStyle/>
          <a:p>
            <a:r>
              <a:rPr lang="ru-RU" sz="2000" dirty="0" smtClean="0">
                <a:latin typeface="Verdana" panose="020B0604030504040204" pitchFamily="34" charset="0"/>
                <a:ea typeface="Verdana" panose="020B0604030504040204" pitchFamily="34" charset="0"/>
                <a:cs typeface="Verdana" panose="020B0604030504040204" pitchFamily="34" charset="0"/>
              </a:rPr>
              <a:t>ИДЕИ ЛЕТАЮ В ВОЗДУХЕ</a:t>
            </a:r>
            <a:endParaRPr lang="ru-RU" sz="2000" dirty="0" smtClean="0">
              <a:solidFill>
                <a:srgbClr val="003D78"/>
              </a:solidFill>
              <a:latin typeface="Verdana" panose="020B0604030504040204" pitchFamily="34" charset="0"/>
              <a:ea typeface="Verdana" panose="020B0604030504040204" pitchFamily="34" charset="0"/>
              <a:cs typeface="Verdana" panose="020B0604030504040204" pitchFamily="34" charset="0"/>
            </a:endParaRPr>
          </a:p>
        </p:txBody>
      </p:sp>
      <p:sp>
        <p:nvSpPr>
          <p:cNvPr id="16386" name="Номер слайда 4"/>
          <p:cNvSpPr txBox="1">
            <a:spLocks noGrp="1"/>
          </p:cNvSpPr>
          <p:nvPr/>
        </p:nvSpPr>
        <p:spPr bwMode="auto">
          <a:xfrm>
            <a:off x="8639175" y="2349500"/>
            <a:ext cx="504825" cy="288925"/>
          </a:xfrm>
          <a:prstGeom prst="rect">
            <a:avLst/>
          </a:prstGeom>
          <a:noFill/>
          <a:ln w="9525">
            <a:noFill/>
            <a:miter lim="800000"/>
            <a:headEnd/>
            <a:tailEnd/>
          </a:ln>
        </p:spPr>
        <p:txBody>
          <a:bodyPr/>
          <a:lstStyle/>
          <a:p>
            <a:pPr algn="r"/>
            <a:endParaRPr lang="ru-RU" sz="1400" b="1">
              <a:solidFill>
                <a:srgbClr val="003D78"/>
              </a:solidFill>
            </a:endParaRPr>
          </a:p>
        </p:txBody>
      </p:sp>
      <p:cxnSp>
        <p:nvCxnSpPr>
          <p:cNvPr id="16387" name="Прямая соединительная линия 17"/>
          <p:cNvCxnSpPr>
            <a:cxnSpLocks noChangeShapeType="1"/>
          </p:cNvCxnSpPr>
          <p:nvPr/>
        </p:nvCxnSpPr>
        <p:spPr bwMode="auto">
          <a:xfrm>
            <a:off x="377664" y="868790"/>
            <a:ext cx="3889375" cy="0"/>
          </a:xfrm>
          <a:prstGeom prst="line">
            <a:avLst/>
          </a:prstGeom>
          <a:noFill/>
          <a:ln w="9525" algn="ctr">
            <a:solidFill>
              <a:srgbClr val="091858"/>
            </a:solidFill>
            <a:round/>
            <a:headEnd/>
            <a:tailEnd/>
          </a:ln>
        </p:spPr>
      </p:cxnSp>
      <p:sp>
        <p:nvSpPr>
          <p:cNvPr id="16388" name="Прямоугольник 15"/>
          <p:cNvSpPr>
            <a:spLocks noChangeArrowheads="1"/>
          </p:cNvSpPr>
          <p:nvPr/>
        </p:nvSpPr>
        <p:spPr bwMode="auto">
          <a:xfrm>
            <a:off x="16668" y="980660"/>
            <a:ext cx="4392613" cy="4921250"/>
          </a:xfrm>
          <a:prstGeom prst="rect">
            <a:avLst/>
          </a:prstGeom>
          <a:noFill/>
          <a:ln w="9525">
            <a:noFill/>
            <a:miter lim="800000"/>
            <a:headEnd/>
            <a:tailEnd/>
          </a:ln>
        </p:spPr>
        <p:txBody>
          <a:bodyPr>
            <a:spAutoFit/>
          </a:bodyPr>
          <a:lstStyle/>
          <a:p>
            <a:pPr marL="285750" indent="-285750">
              <a:lnSpc>
                <a:spcPct val="120000"/>
              </a:lnSpc>
              <a:spcBef>
                <a:spcPts val="600"/>
              </a:spcBef>
              <a:buClr>
                <a:srgbClr val="003D78"/>
              </a:buClr>
              <a:buFont typeface="Arial" charset="0"/>
              <a:buChar char="•"/>
            </a:pPr>
            <a:r>
              <a:rPr lang="ru-RU" sz="1400" dirty="0">
                <a:solidFill>
                  <a:schemeClr val="tx1"/>
                </a:solidFill>
              </a:rPr>
              <a:t>Идея моего дрона состоит в том, что бы использовать не два крыла, а четыре. Тогда можно разместить четыре двигателя, как у квадрокоптера.</a:t>
            </a:r>
          </a:p>
          <a:p>
            <a:pPr marL="285750" indent="-285750">
              <a:lnSpc>
                <a:spcPct val="120000"/>
              </a:lnSpc>
              <a:spcBef>
                <a:spcPts val="600"/>
              </a:spcBef>
              <a:buClr>
                <a:srgbClr val="003D78"/>
              </a:buClr>
              <a:buFont typeface="Arial" charset="0"/>
              <a:buChar char="•"/>
            </a:pPr>
            <a:r>
              <a:rPr lang="ru-RU" sz="1400" dirty="0">
                <a:solidFill>
                  <a:schemeClr val="tx1"/>
                </a:solidFill>
              </a:rPr>
              <a:t>Но как же расставить крылья и при этом уместить на них четыре мотора?</a:t>
            </a:r>
            <a:endParaRPr lang="en-US" sz="1400" dirty="0">
              <a:solidFill>
                <a:schemeClr val="tx1"/>
              </a:solidFill>
            </a:endParaRPr>
          </a:p>
          <a:p>
            <a:pPr marL="285750" indent="-285750">
              <a:lnSpc>
                <a:spcPct val="120000"/>
              </a:lnSpc>
              <a:spcBef>
                <a:spcPts val="600"/>
              </a:spcBef>
              <a:buClr>
                <a:srgbClr val="003D78"/>
              </a:buClr>
              <a:buFont typeface="Arial" charset="0"/>
              <a:buChar char="•"/>
            </a:pPr>
            <a:r>
              <a:rPr lang="ru-RU" sz="1400" dirty="0">
                <a:solidFill>
                  <a:schemeClr val="tx1"/>
                </a:solidFill>
              </a:rPr>
              <a:t>В СССР выпускался интересный биплан - самолет Ан-2 в народе называемый «кукурузником». Это легкий многоцелевой самолет, конструкция которого позволяет ему получить большую площадь крыльев и подъемную силу при меньшем размахе крыла. По сравнению с монопланом (классическим самолетом) для взлета и посадки биплану требуется значительно меньшая полоса. Из недостатков – повышенное аэродинамическое сопротивление.</a:t>
            </a:r>
          </a:p>
          <a:p>
            <a:pPr marL="285750" indent="-285750">
              <a:lnSpc>
                <a:spcPct val="120000"/>
              </a:lnSpc>
              <a:spcBef>
                <a:spcPts val="600"/>
              </a:spcBef>
              <a:buClr>
                <a:srgbClr val="003D78"/>
              </a:buClr>
              <a:buFont typeface="Arial" charset="0"/>
              <a:buChar char="•"/>
            </a:pPr>
            <a:r>
              <a:rPr lang="ru-RU" sz="1400" dirty="0">
                <a:solidFill>
                  <a:schemeClr val="tx1"/>
                </a:solidFill>
              </a:rPr>
              <a:t>Эта конструкция и легла в основу моего дрона.</a:t>
            </a:r>
          </a:p>
        </p:txBody>
      </p:sp>
      <p:pic>
        <p:nvPicPr>
          <p:cNvPr id="16390" name="Picture 8" descr="АН-2"/>
          <p:cNvPicPr>
            <a:picLocks noChangeAspect="1" noChangeArrowheads="1"/>
          </p:cNvPicPr>
          <p:nvPr/>
        </p:nvPicPr>
        <p:blipFill>
          <a:blip r:embed="rId3"/>
          <a:srcRect/>
          <a:stretch>
            <a:fillRect/>
          </a:stretch>
        </p:blipFill>
        <p:spPr bwMode="auto">
          <a:xfrm>
            <a:off x="4572000" y="2606675"/>
            <a:ext cx="4572000" cy="4251325"/>
          </a:xfrm>
          <a:prstGeom prst="rect">
            <a:avLst/>
          </a:prstGeom>
          <a:noFill/>
          <a:ln w="9525">
            <a:noFill/>
            <a:miter lim="800000"/>
            <a:headEnd/>
            <a:tailEnd/>
          </a:ln>
        </p:spPr>
      </p:pic>
      <p:sp>
        <p:nvSpPr>
          <p:cNvPr id="8" name="Заголовок 2"/>
          <p:cNvSpPr>
            <a:spLocks/>
          </p:cNvSpPr>
          <p:nvPr/>
        </p:nvSpPr>
        <p:spPr bwMode="auto">
          <a:xfrm>
            <a:off x="6228230" y="9526"/>
            <a:ext cx="2915870" cy="323044"/>
          </a:xfrm>
          <a:prstGeom prst="rect">
            <a:avLst/>
          </a:prstGeom>
          <a:noFill/>
          <a:ln w="9525">
            <a:noFill/>
            <a:miter lim="800000"/>
            <a:headEnd/>
            <a:tailEnd/>
          </a:ln>
          <a:effectLst/>
        </p:spPr>
        <p:txBody>
          <a:bodyPr anchor="ctr"/>
          <a:lstStyle/>
          <a:p>
            <a:pPr eaLnBrk="0" hangingPunct="0"/>
            <a:r>
              <a:rPr lang="ru-RU" dirty="0">
                <a:solidFill>
                  <a:schemeClr val="bg1">
                    <a:lumMod val="65000"/>
                  </a:schemeClr>
                </a:solidFill>
                <a:latin typeface="+mn-lt"/>
                <a:cs typeface="Arial" panose="020B0604020202020204" pitchFamily="34" charset="0"/>
              </a:rPr>
              <a:t>Сивокоз </a:t>
            </a:r>
            <a:r>
              <a:rPr lang="ru-RU" dirty="0" smtClean="0">
                <a:solidFill>
                  <a:schemeClr val="bg1">
                    <a:lumMod val="65000"/>
                  </a:schemeClr>
                </a:solidFill>
                <a:latin typeface="+mn-lt"/>
                <a:cs typeface="Arial" panose="020B0604020202020204" pitchFamily="34" charset="0"/>
              </a:rPr>
              <a:t>Артем г.Таганрог 2017</a:t>
            </a:r>
            <a:endParaRPr lang="ru-RU" dirty="0">
              <a:solidFill>
                <a:schemeClr val="bg1">
                  <a:lumMod val="65000"/>
                </a:schemeClr>
              </a:solidFill>
              <a:latin typeface="+mn-lt"/>
              <a:cs typeface="Arial" panose="020B0604020202020204" pitchFamily="34" charset="0"/>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Заголовок 2"/>
          <p:cNvSpPr>
            <a:spLocks noGrp="1"/>
          </p:cNvSpPr>
          <p:nvPr>
            <p:ph type="title" idx="4294967295"/>
          </p:nvPr>
        </p:nvSpPr>
        <p:spPr>
          <a:xfrm>
            <a:off x="250825" y="188913"/>
            <a:ext cx="3673475" cy="649287"/>
          </a:xfrm>
        </p:spPr>
        <p:txBody>
          <a:bodyPr/>
          <a:lstStyle/>
          <a:p>
            <a:r>
              <a:rPr lang="ru-RU" sz="2000" dirty="0" smtClean="0">
                <a:latin typeface="Verdana" panose="020B0604030504040204" pitchFamily="34" charset="0"/>
                <a:ea typeface="Verdana" panose="020B0604030504040204" pitchFamily="34" charset="0"/>
                <a:cs typeface="Verdana" panose="020B0604030504040204" pitchFamily="34" charset="0"/>
              </a:rPr>
              <a:t>НО ПОЧЕМУ 4 ВИНТА?</a:t>
            </a:r>
          </a:p>
        </p:txBody>
      </p:sp>
      <p:sp>
        <p:nvSpPr>
          <p:cNvPr id="17410" name="Номер слайда 4"/>
          <p:cNvSpPr txBox="1">
            <a:spLocks noGrp="1"/>
          </p:cNvSpPr>
          <p:nvPr/>
        </p:nvSpPr>
        <p:spPr bwMode="auto">
          <a:xfrm>
            <a:off x="8423275" y="5805488"/>
            <a:ext cx="720725" cy="476250"/>
          </a:xfrm>
          <a:prstGeom prst="rect">
            <a:avLst/>
          </a:prstGeom>
          <a:noFill/>
          <a:ln w="9525">
            <a:noFill/>
            <a:miter lim="800000"/>
            <a:headEnd/>
            <a:tailEnd/>
          </a:ln>
        </p:spPr>
        <p:txBody>
          <a:bodyPr/>
          <a:lstStyle/>
          <a:p>
            <a:pPr algn="r"/>
            <a:fld id="{70F1E6AF-DAC3-40EC-B871-D6525E3A2DF1}" type="slidenum">
              <a:rPr lang="ru-RU" sz="1400" b="1">
                <a:solidFill>
                  <a:srgbClr val="003D78"/>
                </a:solidFill>
              </a:rPr>
              <a:pPr algn="r"/>
              <a:t>6</a:t>
            </a:fld>
            <a:endParaRPr lang="ru-RU" sz="1400" b="1">
              <a:solidFill>
                <a:srgbClr val="003D78"/>
              </a:solidFill>
            </a:endParaRPr>
          </a:p>
        </p:txBody>
      </p:sp>
      <p:cxnSp>
        <p:nvCxnSpPr>
          <p:cNvPr id="17411" name="Прямая соединительная линия 17"/>
          <p:cNvCxnSpPr>
            <a:cxnSpLocks noChangeShapeType="1"/>
          </p:cNvCxnSpPr>
          <p:nvPr/>
        </p:nvCxnSpPr>
        <p:spPr bwMode="auto">
          <a:xfrm flipV="1">
            <a:off x="5076070" y="836613"/>
            <a:ext cx="3744080" cy="1587"/>
          </a:xfrm>
          <a:prstGeom prst="line">
            <a:avLst/>
          </a:prstGeom>
          <a:noFill/>
          <a:ln w="9525" algn="ctr">
            <a:solidFill>
              <a:srgbClr val="091858"/>
            </a:solidFill>
            <a:round/>
            <a:headEnd/>
            <a:tailEnd/>
          </a:ln>
        </p:spPr>
      </p:cxnSp>
      <p:sp>
        <p:nvSpPr>
          <p:cNvPr id="17412" name="Прямоугольник 15"/>
          <p:cNvSpPr>
            <a:spLocks noChangeArrowheads="1"/>
          </p:cNvSpPr>
          <p:nvPr/>
        </p:nvSpPr>
        <p:spPr bwMode="auto">
          <a:xfrm>
            <a:off x="4716020" y="1164217"/>
            <a:ext cx="4223193" cy="4641271"/>
          </a:xfrm>
          <a:prstGeom prst="rect">
            <a:avLst/>
          </a:prstGeom>
          <a:noFill/>
          <a:ln w="9525">
            <a:noFill/>
            <a:miter lim="800000"/>
            <a:headEnd/>
            <a:tailEnd/>
          </a:ln>
        </p:spPr>
        <p:txBody>
          <a:bodyPr wrap="square">
            <a:spAutoFit/>
          </a:bodyPr>
          <a:lstStyle/>
          <a:p>
            <a:pPr marL="285750" indent="-285750">
              <a:lnSpc>
                <a:spcPct val="120000"/>
              </a:lnSpc>
              <a:spcBef>
                <a:spcPts val="600"/>
              </a:spcBef>
              <a:buClr>
                <a:srgbClr val="003D78"/>
              </a:buClr>
              <a:buFont typeface="Arial" charset="0"/>
              <a:buChar char="•"/>
            </a:pPr>
            <a:r>
              <a:rPr lang="ru-RU" sz="1400" dirty="0">
                <a:solidFill>
                  <a:schemeClr val="tx1"/>
                </a:solidFill>
              </a:rPr>
              <a:t>Я обратил внимание, что когда я держу свой квадрокоптер в руках с работающими двигателями и начинаю из горизонтального положения наклонять его вертикально, то у него начинают быстрее вращаться </a:t>
            </a:r>
            <a:r>
              <a:rPr lang="ru-RU" sz="1400" dirty="0" smtClean="0">
                <a:solidFill>
                  <a:schemeClr val="tx1"/>
                </a:solidFill>
              </a:rPr>
              <a:t>воздушные винты </a:t>
            </a:r>
            <a:r>
              <a:rPr lang="ru-RU" sz="1400" dirty="0">
                <a:solidFill>
                  <a:schemeClr val="tx1"/>
                </a:solidFill>
              </a:rPr>
              <a:t>оказавшиеся расположенными ниже от центра квадрокоптера. И чем сильнее я делаю наклон, тем быстрее они вращаются, при этом верхние винты начинают вращаться медленнее. Эта </a:t>
            </a:r>
            <a:r>
              <a:rPr lang="ru-RU" sz="1400" dirty="0" smtClean="0">
                <a:solidFill>
                  <a:schemeClr val="tx1"/>
                </a:solidFill>
              </a:rPr>
              <a:t>программно-заложенная </a:t>
            </a:r>
            <a:r>
              <a:rPr lang="ru-RU" sz="1400" dirty="0">
                <a:solidFill>
                  <a:schemeClr val="tx1"/>
                </a:solidFill>
              </a:rPr>
              <a:t>функция, позволяет квадрокоптеру «вернутся» в нужное (горизонтальное) положение в пространстве.</a:t>
            </a:r>
          </a:p>
          <a:p>
            <a:pPr marL="285750" indent="-285750">
              <a:lnSpc>
                <a:spcPct val="120000"/>
              </a:lnSpc>
              <a:spcBef>
                <a:spcPts val="600"/>
              </a:spcBef>
              <a:buClr>
                <a:srgbClr val="003D78"/>
              </a:buClr>
              <a:buFont typeface="Arial" charset="0"/>
              <a:buChar char="•"/>
            </a:pPr>
            <a:endParaRPr lang="ru-RU" sz="800" dirty="0">
              <a:solidFill>
                <a:schemeClr val="tx1"/>
              </a:solidFill>
            </a:endParaRPr>
          </a:p>
          <a:p>
            <a:pPr marL="285750" indent="-285750">
              <a:lnSpc>
                <a:spcPct val="120000"/>
              </a:lnSpc>
              <a:spcBef>
                <a:spcPts val="600"/>
              </a:spcBef>
              <a:buClr>
                <a:srgbClr val="003D78"/>
              </a:buClr>
              <a:buFont typeface="Arial" charset="0"/>
              <a:buChar char="•"/>
            </a:pPr>
            <a:r>
              <a:rPr lang="ru-RU" sz="1400" dirty="0">
                <a:solidFill>
                  <a:schemeClr val="tx1"/>
                </a:solidFill>
              </a:rPr>
              <a:t>По такому же принципу я смогу управлять своим дроном (назову его </a:t>
            </a:r>
            <a:r>
              <a:rPr lang="en-US" sz="1400" dirty="0">
                <a:solidFill>
                  <a:schemeClr val="tx1"/>
                </a:solidFill>
              </a:rPr>
              <a:t>FourWings</a:t>
            </a:r>
            <a:r>
              <a:rPr lang="ru-RU" sz="1400" dirty="0">
                <a:solidFill>
                  <a:schemeClr val="tx1"/>
                </a:solidFill>
              </a:rPr>
              <a:t>). </a:t>
            </a:r>
          </a:p>
        </p:txBody>
      </p:sp>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66" y="2644782"/>
            <a:ext cx="4541700" cy="4221110"/>
          </a:xfrm>
          <a:prstGeom prst="rect">
            <a:avLst/>
          </a:prstGeom>
        </p:spPr>
      </p:pic>
      <p:sp>
        <p:nvSpPr>
          <p:cNvPr id="9" name="Заголовок 2"/>
          <p:cNvSpPr>
            <a:spLocks/>
          </p:cNvSpPr>
          <p:nvPr/>
        </p:nvSpPr>
        <p:spPr bwMode="auto">
          <a:xfrm>
            <a:off x="6228230" y="9526"/>
            <a:ext cx="2915870" cy="323044"/>
          </a:xfrm>
          <a:prstGeom prst="rect">
            <a:avLst/>
          </a:prstGeom>
          <a:noFill/>
          <a:ln w="9525">
            <a:noFill/>
            <a:miter lim="800000"/>
            <a:headEnd/>
            <a:tailEnd/>
          </a:ln>
          <a:effectLst/>
        </p:spPr>
        <p:txBody>
          <a:bodyPr anchor="ctr"/>
          <a:lstStyle/>
          <a:p>
            <a:pPr eaLnBrk="0" hangingPunct="0"/>
            <a:r>
              <a:rPr lang="ru-RU" dirty="0">
                <a:solidFill>
                  <a:schemeClr val="bg1">
                    <a:lumMod val="65000"/>
                  </a:schemeClr>
                </a:solidFill>
                <a:latin typeface="+mn-lt"/>
                <a:cs typeface="Arial" panose="020B0604020202020204" pitchFamily="34" charset="0"/>
              </a:rPr>
              <a:t>Сивокоз </a:t>
            </a:r>
            <a:r>
              <a:rPr lang="ru-RU" dirty="0" smtClean="0">
                <a:solidFill>
                  <a:schemeClr val="bg1">
                    <a:lumMod val="65000"/>
                  </a:schemeClr>
                </a:solidFill>
                <a:latin typeface="+mn-lt"/>
                <a:cs typeface="Arial" panose="020B0604020202020204" pitchFamily="34" charset="0"/>
              </a:rPr>
              <a:t>Артем г.Таганрог 2017</a:t>
            </a:r>
            <a:endParaRPr lang="ru-RU" dirty="0">
              <a:solidFill>
                <a:schemeClr val="bg1">
                  <a:lumMod val="65000"/>
                </a:schemeClr>
              </a:solidFill>
              <a:latin typeface="+mn-lt"/>
              <a:cs typeface="Arial" panose="020B0604020202020204" pitchFamily="34" charset="0"/>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2000"/>
          </a:stretch>
        </a:blipFill>
        <a:effectLst/>
      </p:bgPr>
    </p:bg>
    <p:spTree>
      <p:nvGrpSpPr>
        <p:cNvPr id="1" name=""/>
        <p:cNvGrpSpPr/>
        <p:nvPr/>
      </p:nvGrpSpPr>
      <p:grpSpPr>
        <a:xfrm>
          <a:off x="0" y="0"/>
          <a:ext cx="0" cy="0"/>
          <a:chOff x="0" y="0"/>
          <a:chExt cx="0" cy="0"/>
        </a:xfrm>
      </p:grpSpPr>
      <p:sp>
        <p:nvSpPr>
          <p:cNvPr id="18433" name="Заголовок 2"/>
          <p:cNvSpPr>
            <a:spLocks noGrp="1"/>
          </p:cNvSpPr>
          <p:nvPr>
            <p:ph type="title" idx="4294967295"/>
          </p:nvPr>
        </p:nvSpPr>
        <p:spPr>
          <a:xfrm>
            <a:off x="251400" y="314171"/>
            <a:ext cx="4105275" cy="504280"/>
          </a:xfrm>
        </p:spPr>
        <p:txBody>
          <a:bodyPr/>
          <a:lstStyle/>
          <a:p>
            <a:r>
              <a:rPr lang="ru-RU" sz="2000" dirty="0" smtClean="0">
                <a:latin typeface="Verdana" panose="020B0604030504040204" pitchFamily="34" charset="0"/>
                <a:ea typeface="Verdana" panose="020B0604030504040204" pitchFamily="34" charset="0"/>
                <a:cs typeface="Verdana" panose="020B0604030504040204" pitchFamily="34" charset="0"/>
              </a:rPr>
              <a:t>КАК ИМ УПРАВЛЯТЬ?</a:t>
            </a:r>
            <a:endParaRPr lang="ru-RU" sz="2000" dirty="0" smtClean="0">
              <a:solidFill>
                <a:srgbClr val="003D78"/>
              </a:solidFill>
              <a:latin typeface="Verdana" panose="020B0604030504040204" pitchFamily="34" charset="0"/>
              <a:ea typeface="Verdana" panose="020B0604030504040204" pitchFamily="34" charset="0"/>
              <a:cs typeface="Verdana" panose="020B0604030504040204" pitchFamily="34" charset="0"/>
            </a:endParaRPr>
          </a:p>
        </p:txBody>
      </p:sp>
      <p:sp>
        <p:nvSpPr>
          <p:cNvPr id="18434" name="Номер слайда 4"/>
          <p:cNvSpPr txBox="1">
            <a:spLocks noGrp="1"/>
          </p:cNvSpPr>
          <p:nvPr/>
        </p:nvSpPr>
        <p:spPr bwMode="auto">
          <a:xfrm>
            <a:off x="8639175" y="2349500"/>
            <a:ext cx="504825" cy="288925"/>
          </a:xfrm>
          <a:prstGeom prst="rect">
            <a:avLst/>
          </a:prstGeom>
          <a:noFill/>
          <a:ln w="9525">
            <a:noFill/>
            <a:miter lim="800000"/>
            <a:headEnd/>
            <a:tailEnd/>
          </a:ln>
        </p:spPr>
        <p:txBody>
          <a:bodyPr/>
          <a:lstStyle/>
          <a:p>
            <a:pPr algn="r"/>
            <a:endParaRPr lang="ru-RU" sz="1400" b="1">
              <a:solidFill>
                <a:srgbClr val="003D78"/>
              </a:solidFill>
            </a:endParaRPr>
          </a:p>
        </p:txBody>
      </p:sp>
      <p:cxnSp>
        <p:nvCxnSpPr>
          <p:cNvPr id="18435" name="Прямая соединительная линия 17"/>
          <p:cNvCxnSpPr>
            <a:cxnSpLocks noChangeShapeType="1"/>
          </p:cNvCxnSpPr>
          <p:nvPr/>
        </p:nvCxnSpPr>
        <p:spPr bwMode="auto">
          <a:xfrm>
            <a:off x="359908" y="872520"/>
            <a:ext cx="3240087" cy="0"/>
          </a:xfrm>
          <a:prstGeom prst="line">
            <a:avLst/>
          </a:prstGeom>
          <a:noFill/>
          <a:ln w="9525" algn="ctr">
            <a:solidFill>
              <a:srgbClr val="091858"/>
            </a:solidFill>
            <a:round/>
            <a:headEnd/>
            <a:tailEnd/>
          </a:ln>
        </p:spPr>
      </p:cxnSp>
      <p:sp>
        <p:nvSpPr>
          <p:cNvPr id="18436" name="Прямоугольник 15"/>
          <p:cNvSpPr>
            <a:spLocks noChangeArrowheads="1"/>
          </p:cNvSpPr>
          <p:nvPr/>
        </p:nvSpPr>
        <p:spPr bwMode="auto">
          <a:xfrm>
            <a:off x="0" y="980660"/>
            <a:ext cx="3800476" cy="5059847"/>
          </a:xfrm>
          <a:prstGeom prst="rect">
            <a:avLst/>
          </a:prstGeom>
          <a:noFill/>
          <a:ln w="9525">
            <a:noFill/>
            <a:miter lim="800000"/>
            <a:headEnd/>
            <a:tailEnd/>
          </a:ln>
        </p:spPr>
        <p:txBody>
          <a:bodyPr>
            <a:spAutoFit/>
          </a:bodyPr>
          <a:lstStyle/>
          <a:p>
            <a:pPr marL="285750" indent="-285750">
              <a:lnSpc>
                <a:spcPct val="120000"/>
              </a:lnSpc>
              <a:spcBef>
                <a:spcPts val="600"/>
              </a:spcBef>
              <a:buClr>
                <a:srgbClr val="003D78"/>
              </a:buClr>
              <a:buFont typeface="Arial" charset="0"/>
              <a:buChar char="•"/>
            </a:pPr>
            <a:r>
              <a:rPr lang="ru-RU" sz="1400" dirty="0">
                <a:solidFill>
                  <a:schemeClr val="tx1"/>
                </a:solidFill>
              </a:rPr>
              <a:t>Расположив на каждом крыле по одному </a:t>
            </a:r>
            <a:r>
              <a:rPr lang="ru-RU" sz="1400" dirty="0" smtClean="0">
                <a:solidFill>
                  <a:schemeClr val="tx1"/>
                </a:solidFill>
              </a:rPr>
              <a:t>винту, </a:t>
            </a:r>
            <a:r>
              <a:rPr lang="ru-RU" sz="1400" dirty="0">
                <a:solidFill>
                  <a:schemeClr val="tx1"/>
                </a:solidFill>
              </a:rPr>
              <a:t>можно не имея подвижных частей в виде рулей, элеронов, закрылков и пр. легко управлять</a:t>
            </a:r>
            <a:r>
              <a:rPr lang="en-US" sz="1400" dirty="0">
                <a:solidFill>
                  <a:schemeClr val="tx1"/>
                </a:solidFill>
              </a:rPr>
              <a:t> </a:t>
            </a:r>
            <a:r>
              <a:rPr lang="ru-RU" sz="1400" dirty="0">
                <a:solidFill>
                  <a:schemeClr val="tx1"/>
                </a:solidFill>
              </a:rPr>
              <a:t>дроном в пространстве</a:t>
            </a:r>
            <a:r>
              <a:rPr lang="ru-RU" sz="1400" dirty="0" smtClean="0">
                <a:solidFill>
                  <a:schemeClr val="tx1"/>
                </a:solidFill>
              </a:rPr>
              <a:t>.</a:t>
            </a:r>
            <a:endParaRPr lang="en-US" sz="1400" dirty="0" smtClean="0">
              <a:solidFill>
                <a:schemeClr val="tx1"/>
              </a:solidFill>
            </a:endParaRPr>
          </a:p>
          <a:p>
            <a:pPr marL="285750" indent="-285750">
              <a:lnSpc>
                <a:spcPct val="120000"/>
              </a:lnSpc>
              <a:spcBef>
                <a:spcPts val="600"/>
              </a:spcBef>
              <a:buClr>
                <a:srgbClr val="003D78"/>
              </a:buClr>
              <a:buFont typeface="Arial" charset="0"/>
              <a:buChar char="•"/>
            </a:pPr>
            <a:endParaRPr lang="ru-RU" sz="200" dirty="0">
              <a:solidFill>
                <a:schemeClr val="tx1"/>
              </a:solidFill>
            </a:endParaRPr>
          </a:p>
          <a:p>
            <a:pPr marL="285750" indent="-285750">
              <a:lnSpc>
                <a:spcPct val="120000"/>
              </a:lnSpc>
              <a:spcBef>
                <a:spcPts val="600"/>
              </a:spcBef>
              <a:buClr>
                <a:srgbClr val="003D78"/>
              </a:buClr>
              <a:buFont typeface="Arial" charset="0"/>
              <a:buChar char="•"/>
            </a:pPr>
            <a:r>
              <a:rPr lang="ru-RU" sz="1400" dirty="0">
                <a:solidFill>
                  <a:schemeClr val="tx1"/>
                </a:solidFill>
              </a:rPr>
              <a:t>Добавляя скорости нижним винтам, дрон будет подыматься в верх, а верхним – </a:t>
            </a:r>
            <a:r>
              <a:rPr lang="ru-RU" sz="1400" dirty="0" smtClean="0">
                <a:solidFill>
                  <a:schemeClr val="tx1"/>
                </a:solidFill>
              </a:rPr>
              <a:t>опускаться </a:t>
            </a:r>
            <a:r>
              <a:rPr lang="ru-RU" sz="1400" dirty="0">
                <a:solidFill>
                  <a:schemeClr val="tx1"/>
                </a:solidFill>
              </a:rPr>
              <a:t>в низ. </a:t>
            </a:r>
            <a:endParaRPr lang="en-US" sz="1400" dirty="0" smtClean="0">
              <a:solidFill>
                <a:schemeClr val="tx1"/>
              </a:solidFill>
            </a:endParaRPr>
          </a:p>
          <a:p>
            <a:pPr marL="285750" indent="-285750">
              <a:lnSpc>
                <a:spcPct val="120000"/>
              </a:lnSpc>
              <a:spcBef>
                <a:spcPts val="600"/>
              </a:spcBef>
              <a:buClr>
                <a:srgbClr val="003D78"/>
              </a:buClr>
              <a:buFont typeface="Arial" charset="0"/>
              <a:buChar char="•"/>
            </a:pPr>
            <a:endParaRPr lang="ru-RU" sz="200" dirty="0">
              <a:solidFill>
                <a:schemeClr val="tx1"/>
              </a:solidFill>
            </a:endParaRPr>
          </a:p>
          <a:p>
            <a:pPr marL="285750" indent="-285750">
              <a:lnSpc>
                <a:spcPct val="120000"/>
              </a:lnSpc>
              <a:spcBef>
                <a:spcPts val="600"/>
              </a:spcBef>
              <a:buClr>
                <a:srgbClr val="003D78"/>
              </a:buClr>
              <a:buFont typeface="Arial" charset="0"/>
              <a:buChar char="•"/>
            </a:pPr>
            <a:r>
              <a:rPr lang="ru-RU" sz="1400" dirty="0">
                <a:solidFill>
                  <a:schemeClr val="tx1"/>
                </a:solidFill>
              </a:rPr>
              <a:t>При относительно равномерном вращении винтов, дрон будет лететь горизонтально</a:t>
            </a:r>
            <a:r>
              <a:rPr lang="ru-RU" sz="1400" dirty="0" smtClean="0">
                <a:solidFill>
                  <a:schemeClr val="tx1"/>
                </a:solidFill>
              </a:rPr>
              <a:t>.</a:t>
            </a:r>
            <a:endParaRPr lang="en-US" sz="1400" dirty="0" smtClean="0">
              <a:solidFill>
                <a:schemeClr val="tx1"/>
              </a:solidFill>
            </a:endParaRPr>
          </a:p>
          <a:p>
            <a:pPr marL="285750" indent="-285750">
              <a:lnSpc>
                <a:spcPct val="120000"/>
              </a:lnSpc>
              <a:spcBef>
                <a:spcPts val="600"/>
              </a:spcBef>
              <a:buClr>
                <a:srgbClr val="003D78"/>
              </a:buClr>
              <a:buFont typeface="Arial" charset="0"/>
              <a:buChar char="•"/>
            </a:pPr>
            <a:endParaRPr lang="ru-RU" sz="200" dirty="0">
              <a:solidFill>
                <a:schemeClr val="tx1"/>
              </a:solidFill>
            </a:endParaRPr>
          </a:p>
          <a:p>
            <a:pPr marL="285750" indent="-285750">
              <a:lnSpc>
                <a:spcPct val="120000"/>
              </a:lnSpc>
              <a:spcBef>
                <a:spcPts val="600"/>
              </a:spcBef>
              <a:buClr>
                <a:srgbClr val="003D78"/>
              </a:buClr>
              <a:buFont typeface="Arial" charset="0"/>
              <a:buChar char="•"/>
            </a:pPr>
            <a:r>
              <a:rPr lang="ru-RU" sz="1400" dirty="0">
                <a:solidFill>
                  <a:schemeClr val="tx1"/>
                </a:solidFill>
              </a:rPr>
              <a:t>У</a:t>
            </a:r>
            <a:r>
              <a:rPr lang="ru-RU" sz="1400" dirty="0" smtClean="0">
                <a:solidFill>
                  <a:schemeClr val="tx1"/>
                </a:solidFill>
              </a:rPr>
              <a:t>меньшение </a:t>
            </a:r>
            <a:r>
              <a:rPr lang="ru-RU" sz="1400" dirty="0">
                <a:solidFill>
                  <a:schemeClr val="tx1"/>
                </a:solidFill>
              </a:rPr>
              <a:t>скорости вращения винтов с одной из сторон с одновременным увеличением скоростей вращения на другой стороне, приведет к повороту дрона в одну из </a:t>
            </a:r>
            <a:r>
              <a:rPr lang="ru-RU" sz="1400" dirty="0" smtClean="0">
                <a:solidFill>
                  <a:schemeClr val="tx1"/>
                </a:solidFill>
              </a:rPr>
              <a:t>сторон.</a:t>
            </a:r>
            <a:endParaRPr lang="ru-RU" sz="1400" dirty="0">
              <a:solidFill>
                <a:schemeClr val="tx1"/>
              </a:solidFill>
            </a:endParaRPr>
          </a:p>
        </p:txBody>
      </p:sp>
      <p:pic>
        <p:nvPicPr>
          <p:cNvPr id="18438" name="Picture 8" descr="как им управлять"/>
          <p:cNvPicPr>
            <a:picLocks noChangeAspect="1" noChangeArrowheads="1"/>
          </p:cNvPicPr>
          <p:nvPr/>
        </p:nvPicPr>
        <p:blipFill>
          <a:blip r:embed="rId3"/>
          <a:srcRect/>
          <a:stretch>
            <a:fillRect/>
          </a:stretch>
        </p:blipFill>
        <p:spPr bwMode="auto">
          <a:xfrm>
            <a:off x="4094564" y="1281113"/>
            <a:ext cx="5045075" cy="5589587"/>
          </a:xfrm>
          <a:prstGeom prst="rect">
            <a:avLst/>
          </a:prstGeom>
          <a:noFill/>
          <a:ln w="9525">
            <a:noFill/>
            <a:miter lim="800000"/>
            <a:headEnd/>
            <a:tailEnd/>
          </a:ln>
        </p:spPr>
      </p:pic>
      <p:sp>
        <p:nvSpPr>
          <p:cNvPr id="8" name="Заголовок 2"/>
          <p:cNvSpPr>
            <a:spLocks/>
          </p:cNvSpPr>
          <p:nvPr/>
        </p:nvSpPr>
        <p:spPr bwMode="auto">
          <a:xfrm>
            <a:off x="6228230" y="9526"/>
            <a:ext cx="2915870" cy="323044"/>
          </a:xfrm>
          <a:prstGeom prst="rect">
            <a:avLst/>
          </a:prstGeom>
          <a:noFill/>
          <a:ln w="9525">
            <a:noFill/>
            <a:miter lim="800000"/>
            <a:headEnd/>
            <a:tailEnd/>
          </a:ln>
          <a:effectLst/>
        </p:spPr>
        <p:txBody>
          <a:bodyPr anchor="ctr"/>
          <a:lstStyle/>
          <a:p>
            <a:pPr eaLnBrk="0" hangingPunct="0"/>
            <a:r>
              <a:rPr lang="ru-RU" dirty="0">
                <a:solidFill>
                  <a:schemeClr val="bg1">
                    <a:lumMod val="65000"/>
                  </a:schemeClr>
                </a:solidFill>
                <a:latin typeface="+mn-lt"/>
                <a:cs typeface="Arial" panose="020B0604020202020204" pitchFamily="34" charset="0"/>
              </a:rPr>
              <a:t>Сивокоз </a:t>
            </a:r>
            <a:r>
              <a:rPr lang="ru-RU" dirty="0" smtClean="0">
                <a:solidFill>
                  <a:schemeClr val="bg1">
                    <a:lumMod val="65000"/>
                  </a:schemeClr>
                </a:solidFill>
                <a:latin typeface="+mn-lt"/>
                <a:cs typeface="Arial" panose="020B0604020202020204" pitchFamily="34" charset="0"/>
              </a:rPr>
              <a:t>Артем г.Таганрог 2017</a:t>
            </a:r>
            <a:endParaRPr lang="ru-RU" dirty="0">
              <a:solidFill>
                <a:schemeClr val="bg1">
                  <a:lumMod val="65000"/>
                </a:schemeClr>
              </a:solidFill>
              <a:latin typeface="+mn-lt"/>
              <a:cs typeface="Arial" panose="020B0604020202020204" pitchFamily="34" charset="0"/>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000" r="-2000"/>
          </a:stretch>
        </a:blipFill>
        <a:effectLst/>
      </p:bgPr>
    </p:bg>
    <p:spTree>
      <p:nvGrpSpPr>
        <p:cNvPr id="1" name=""/>
        <p:cNvGrpSpPr/>
        <p:nvPr/>
      </p:nvGrpSpPr>
      <p:grpSpPr>
        <a:xfrm>
          <a:off x="0" y="0"/>
          <a:ext cx="0" cy="0"/>
          <a:chOff x="0" y="0"/>
          <a:chExt cx="0" cy="0"/>
        </a:xfrm>
      </p:grpSpPr>
      <p:sp>
        <p:nvSpPr>
          <p:cNvPr id="19457" name="Заголовок 2"/>
          <p:cNvSpPr>
            <a:spLocks noGrp="1"/>
          </p:cNvSpPr>
          <p:nvPr>
            <p:ph type="title" idx="4294967295"/>
          </p:nvPr>
        </p:nvSpPr>
        <p:spPr>
          <a:xfrm>
            <a:off x="266503" y="185739"/>
            <a:ext cx="4249738" cy="649287"/>
          </a:xfrm>
        </p:spPr>
        <p:txBody>
          <a:bodyPr/>
          <a:lstStyle/>
          <a:p>
            <a:r>
              <a:rPr lang="ru-RU" sz="2400" dirty="0" smtClean="0">
                <a:latin typeface="Verdana" panose="020B0604030504040204" pitchFamily="34" charset="0"/>
                <a:ea typeface="Verdana" panose="020B0604030504040204" pitchFamily="34" charset="0"/>
                <a:cs typeface="Verdana" panose="020B0604030504040204" pitchFamily="34" charset="0"/>
              </a:rPr>
              <a:t>ТЕХНИЧЕСКОЕ РЕШЕНИЕ</a:t>
            </a:r>
          </a:p>
        </p:txBody>
      </p:sp>
      <p:sp>
        <p:nvSpPr>
          <p:cNvPr id="19458" name="Номер слайда 4"/>
          <p:cNvSpPr txBox="1">
            <a:spLocks noGrp="1"/>
          </p:cNvSpPr>
          <p:nvPr/>
        </p:nvSpPr>
        <p:spPr bwMode="auto">
          <a:xfrm>
            <a:off x="8423275" y="5805488"/>
            <a:ext cx="720725" cy="476250"/>
          </a:xfrm>
          <a:prstGeom prst="rect">
            <a:avLst/>
          </a:prstGeom>
          <a:noFill/>
          <a:ln w="9525">
            <a:noFill/>
            <a:miter lim="800000"/>
            <a:headEnd/>
            <a:tailEnd/>
          </a:ln>
        </p:spPr>
        <p:txBody>
          <a:bodyPr/>
          <a:lstStyle/>
          <a:p>
            <a:pPr algn="r"/>
            <a:fld id="{742AF346-FC9B-4EBD-A59C-2A367A0B74A7}" type="slidenum">
              <a:rPr lang="ru-RU" sz="1400" b="1">
                <a:solidFill>
                  <a:srgbClr val="003D78"/>
                </a:solidFill>
              </a:rPr>
              <a:pPr algn="r"/>
              <a:t>8</a:t>
            </a:fld>
            <a:endParaRPr lang="ru-RU" sz="1400" b="1">
              <a:solidFill>
                <a:srgbClr val="003D78"/>
              </a:solidFill>
            </a:endParaRPr>
          </a:p>
        </p:txBody>
      </p:sp>
      <p:cxnSp>
        <p:nvCxnSpPr>
          <p:cNvPr id="19459" name="Прямая соединительная линия 17"/>
          <p:cNvCxnSpPr>
            <a:cxnSpLocks noChangeShapeType="1"/>
          </p:cNvCxnSpPr>
          <p:nvPr/>
        </p:nvCxnSpPr>
        <p:spPr bwMode="auto">
          <a:xfrm>
            <a:off x="376678" y="980660"/>
            <a:ext cx="4105275" cy="0"/>
          </a:xfrm>
          <a:prstGeom prst="line">
            <a:avLst/>
          </a:prstGeom>
          <a:noFill/>
          <a:ln w="9525" algn="ctr">
            <a:solidFill>
              <a:srgbClr val="091858"/>
            </a:solidFill>
            <a:round/>
            <a:headEnd/>
            <a:tailEnd/>
          </a:ln>
        </p:spPr>
      </p:cxnSp>
      <p:sp>
        <p:nvSpPr>
          <p:cNvPr id="19460" name="Прямоугольник 15"/>
          <p:cNvSpPr>
            <a:spLocks noChangeArrowheads="1"/>
          </p:cNvSpPr>
          <p:nvPr/>
        </p:nvSpPr>
        <p:spPr bwMode="auto">
          <a:xfrm>
            <a:off x="0" y="1043742"/>
            <a:ext cx="4500563" cy="1881188"/>
          </a:xfrm>
          <a:prstGeom prst="rect">
            <a:avLst/>
          </a:prstGeom>
          <a:noFill/>
          <a:ln w="9525">
            <a:noFill/>
            <a:miter lim="800000"/>
            <a:headEnd/>
            <a:tailEnd/>
          </a:ln>
        </p:spPr>
        <p:txBody>
          <a:bodyPr>
            <a:spAutoFit/>
          </a:bodyPr>
          <a:lstStyle/>
          <a:p>
            <a:pPr marL="285750" indent="-285750">
              <a:lnSpc>
                <a:spcPct val="120000"/>
              </a:lnSpc>
              <a:spcBef>
                <a:spcPts val="600"/>
              </a:spcBef>
              <a:buClr>
                <a:srgbClr val="003D78"/>
              </a:buClr>
              <a:buFont typeface="Arial" charset="0"/>
              <a:buChar char="•"/>
            </a:pPr>
            <a:r>
              <a:rPr lang="ru-RU" sz="1400" dirty="0">
                <a:solidFill>
                  <a:schemeClr val="tx1"/>
                </a:solidFill>
              </a:rPr>
              <a:t>Осталось решить вопрос как прикрепить крылья к корпусу так, что бы винты </a:t>
            </a:r>
            <a:r>
              <a:rPr lang="ru-RU" sz="1400" dirty="0" smtClean="0">
                <a:solidFill>
                  <a:schemeClr val="tx1"/>
                </a:solidFill>
              </a:rPr>
              <a:t>не </a:t>
            </a:r>
            <a:r>
              <a:rPr lang="ru-RU" sz="1400" dirty="0">
                <a:solidFill>
                  <a:schemeClr val="tx1"/>
                </a:solidFill>
              </a:rPr>
              <a:t>мешали друг другу. Ведь между двух параллельных крыльев получается довольно большое расстояние и соответственно корпус дрона получится тоже очень объемный. А это и лишнее сопротивление </a:t>
            </a:r>
            <a:r>
              <a:rPr lang="ru-RU" sz="1400" dirty="0" smtClean="0">
                <a:solidFill>
                  <a:schemeClr val="tx1"/>
                </a:solidFill>
              </a:rPr>
              <a:t>воздуха </a:t>
            </a:r>
            <a:r>
              <a:rPr lang="ru-RU" sz="1400" dirty="0">
                <a:solidFill>
                  <a:schemeClr val="tx1"/>
                </a:solidFill>
              </a:rPr>
              <a:t>и лишний вес. </a:t>
            </a:r>
          </a:p>
        </p:txBody>
      </p:sp>
      <p:pic>
        <p:nvPicPr>
          <p:cNvPr id="19462" name="Picture 9" descr="крылья1"/>
          <p:cNvPicPr>
            <a:picLocks noChangeAspect="1" noChangeArrowheads="1"/>
          </p:cNvPicPr>
          <p:nvPr/>
        </p:nvPicPr>
        <p:blipFill>
          <a:blip r:embed="rId3"/>
          <a:srcRect/>
          <a:stretch>
            <a:fillRect/>
          </a:stretch>
        </p:blipFill>
        <p:spPr bwMode="auto">
          <a:xfrm>
            <a:off x="4716463" y="1180268"/>
            <a:ext cx="4233862" cy="1744662"/>
          </a:xfrm>
          <a:prstGeom prst="rect">
            <a:avLst/>
          </a:prstGeom>
          <a:noFill/>
          <a:ln w="9525">
            <a:noFill/>
            <a:miter lim="800000"/>
            <a:headEnd/>
            <a:tailEnd/>
          </a:ln>
        </p:spPr>
      </p:pic>
      <p:pic>
        <p:nvPicPr>
          <p:cNvPr id="19463" name="Picture 12" descr="крылья2"/>
          <p:cNvPicPr>
            <a:picLocks noChangeAspect="1" noChangeArrowheads="1"/>
          </p:cNvPicPr>
          <p:nvPr/>
        </p:nvPicPr>
        <p:blipFill>
          <a:blip r:embed="rId4"/>
          <a:srcRect/>
          <a:stretch>
            <a:fillRect/>
          </a:stretch>
        </p:blipFill>
        <p:spPr bwMode="auto">
          <a:xfrm>
            <a:off x="395288" y="3573020"/>
            <a:ext cx="4105275" cy="2395980"/>
          </a:xfrm>
          <a:prstGeom prst="rect">
            <a:avLst/>
          </a:prstGeom>
          <a:noFill/>
          <a:ln w="9525">
            <a:noFill/>
            <a:miter lim="800000"/>
            <a:headEnd/>
            <a:tailEnd/>
          </a:ln>
        </p:spPr>
      </p:pic>
      <p:cxnSp>
        <p:nvCxnSpPr>
          <p:cNvPr id="19464" name="Прямая соединительная линия 17"/>
          <p:cNvCxnSpPr>
            <a:cxnSpLocks noChangeShapeType="1"/>
          </p:cNvCxnSpPr>
          <p:nvPr/>
        </p:nvCxnSpPr>
        <p:spPr bwMode="auto">
          <a:xfrm>
            <a:off x="4716463" y="3284980"/>
            <a:ext cx="4233862" cy="0"/>
          </a:xfrm>
          <a:prstGeom prst="line">
            <a:avLst/>
          </a:prstGeom>
          <a:noFill/>
          <a:ln w="9525" algn="ctr">
            <a:solidFill>
              <a:srgbClr val="091858"/>
            </a:solidFill>
            <a:round/>
            <a:headEnd/>
            <a:tailEnd/>
          </a:ln>
        </p:spPr>
      </p:cxnSp>
      <p:sp>
        <p:nvSpPr>
          <p:cNvPr id="19465" name="Прямоугольник 15"/>
          <p:cNvSpPr>
            <a:spLocks noChangeArrowheads="1"/>
          </p:cNvSpPr>
          <p:nvPr/>
        </p:nvSpPr>
        <p:spPr bwMode="auto">
          <a:xfrm>
            <a:off x="4643438" y="3500438"/>
            <a:ext cx="4321175" cy="2496068"/>
          </a:xfrm>
          <a:prstGeom prst="rect">
            <a:avLst/>
          </a:prstGeom>
          <a:noFill/>
          <a:ln w="9525">
            <a:noFill/>
            <a:miter lim="800000"/>
            <a:headEnd/>
            <a:tailEnd/>
          </a:ln>
        </p:spPr>
        <p:txBody>
          <a:bodyPr>
            <a:spAutoFit/>
          </a:bodyPr>
          <a:lstStyle/>
          <a:p>
            <a:pPr marL="285750" indent="-285750">
              <a:lnSpc>
                <a:spcPct val="120000"/>
              </a:lnSpc>
              <a:spcBef>
                <a:spcPts val="600"/>
              </a:spcBef>
              <a:buClr>
                <a:srgbClr val="003D78"/>
              </a:buClr>
              <a:buFont typeface="Arial" charset="0"/>
              <a:buChar char="•"/>
            </a:pPr>
            <a:r>
              <a:rPr lang="ru-RU" sz="1400" dirty="0">
                <a:solidFill>
                  <a:schemeClr val="tx1"/>
                </a:solidFill>
              </a:rPr>
              <a:t>Карбону  (а именно из этого материала у меня будут крылья)</a:t>
            </a:r>
            <a:r>
              <a:rPr lang="en-US" sz="1400" dirty="0">
                <a:solidFill>
                  <a:schemeClr val="tx1"/>
                </a:solidFill>
              </a:rPr>
              <a:t> </a:t>
            </a:r>
            <a:r>
              <a:rPr lang="ru-RU" sz="1400" dirty="0">
                <a:solidFill>
                  <a:schemeClr val="tx1"/>
                </a:solidFill>
              </a:rPr>
              <a:t>в процессе изготовления, можно придать любую геометрическую форму.</a:t>
            </a:r>
          </a:p>
          <a:p>
            <a:pPr marL="285750" indent="-285750">
              <a:lnSpc>
                <a:spcPct val="120000"/>
              </a:lnSpc>
              <a:spcBef>
                <a:spcPts val="600"/>
              </a:spcBef>
              <a:buClr>
                <a:srgbClr val="003D78"/>
              </a:buClr>
              <a:buFont typeface="Arial" charset="0"/>
              <a:buChar char="•"/>
            </a:pPr>
            <a:r>
              <a:rPr lang="ru-RU" sz="1400" dirty="0">
                <a:solidFill>
                  <a:schemeClr val="tx1"/>
                </a:solidFill>
              </a:rPr>
              <a:t>По этому если изогнуть крылья под углом 45</a:t>
            </a:r>
            <a:r>
              <a:rPr lang="ru-RU" sz="1400" baseline="30000" dirty="0">
                <a:solidFill>
                  <a:schemeClr val="tx1"/>
                </a:solidFill>
              </a:rPr>
              <a:t>0</a:t>
            </a:r>
            <a:r>
              <a:rPr lang="ru-RU" sz="1400" dirty="0">
                <a:solidFill>
                  <a:schemeClr val="tx1"/>
                </a:solidFill>
              </a:rPr>
              <a:t> возле основания дрона, то получится интересная конструкция, не требующая для крепления крыльев большого </a:t>
            </a:r>
            <a:r>
              <a:rPr lang="ru-RU" sz="1400" dirty="0" smtClean="0">
                <a:solidFill>
                  <a:schemeClr val="tx1"/>
                </a:solidFill>
              </a:rPr>
              <a:t>размера</a:t>
            </a:r>
            <a:r>
              <a:rPr lang="en-US" sz="1400" dirty="0" smtClean="0">
                <a:solidFill>
                  <a:schemeClr val="tx1"/>
                </a:solidFill>
              </a:rPr>
              <a:t> </a:t>
            </a:r>
            <a:r>
              <a:rPr lang="ru-RU" sz="1400" dirty="0" smtClean="0">
                <a:solidFill>
                  <a:schemeClr val="tx1"/>
                </a:solidFill>
              </a:rPr>
              <a:t>корпуса, </a:t>
            </a:r>
            <a:r>
              <a:rPr lang="ru-RU" sz="1400" dirty="0">
                <a:solidFill>
                  <a:schemeClr val="tx1"/>
                </a:solidFill>
              </a:rPr>
              <a:t>как на рисунке выше. </a:t>
            </a:r>
          </a:p>
        </p:txBody>
      </p:sp>
      <p:sp>
        <p:nvSpPr>
          <p:cNvPr id="11" name="Заголовок 2"/>
          <p:cNvSpPr>
            <a:spLocks/>
          </p:cNvSpPr>
          <p:nvPr/>
        </p:nvSpPr>
        <p:spPr bwMode="auto">
          <a:xfrm>
            <a:off x="6228230" y="9526"/>
            <a:ext cx="2915870" cy="323044"/>
          </a:xfrm>
          <a:prstGeom prst="rect">
            <a:avLst/>
          </a:prstGeom>
          <a:noFill/>
          <a:ln w="9525">
            <a:noFill/>
            <a:miter lim="800000"/>
            <a:headEnd/>
            <a:tailEnd/>
          </a:ln>
          <a:effectLst/>
        </p:spPr>
        <p:txBody>
          <a:bodyPr anchor="ctr"/>
          <a:lstStyle/>
          <a:p>
            <a:pPr eaLnBrk="0" hangingPunct="0"/>
            <a:r>
              <a:rPr lang="ru-RU" dirty="0">
                <a:solidFill>
                  <a:schemeClr val="bg1">
                    <a:lumMod val="65000"/>
                  </a:schemeClr>
                </a:solidFill>
                <a:latin typeface="+mn-lt"/>
                <a:cs typeface="Arial" panose="020B0604020202020204" pitchFamily="34" charset="0"/>
              </a:rPr>
              <a:t>Сивокоз </a:t>
            </a:r>
            <a:r>
              <a:rPr lang="ru-RU" dirty="0" smtClean="0">
                <a:solidFill>
                  <a:schemeClr val="bg1">
                    <a:lumMod val="65000"/>
                  </a:schemeClr>
                </a:solidFill>
                <a:latin typeface="+mn-lt"/>
                <a:cs typeface="Arial" panose="020B0604020202020204" pitchFamily="34" charset="0"/>
              </a:rPr>
              <a:t>Артем г.Таганрог 2017</a:t>
            </a:r>
            <a:endParaRPr lang="ru-RU" dirty="0">
              <a:solidFill>
                <a:schemeClr val="bg1">
                  <a:lumMod val="65000"/>
                </a:schemeClr>
              </a:solidFill>
              <a:latin typeface="+mn-lt"/>
              <a:cs typeface="Arial" panose="020B0604020202020204" pitchFamily="34" charset="0"/>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000" r="-2000"/>
          </a:stretch>
        </a:blipFill>
        <a:effectLst/>
      </p:bgPr>
    </p:bg>
    <p:spTree>
      <p:nvGrpSpPr>
        <p:cNvPr id="1" name=""/>
        <p:cNvGrpSpPr/>
        <p:nvPr/>
      </p:nvGrpSpPr>
      <p:grpSpPr>
        <a:xfrm>
          <a:off x="0" y="0"/>
          <a:ext cx="0" cy="0"/>
          <a:chOff x="0" y="0"/>
          <a:chExt cx="0" cy="0"/>
        </a:xfrm>
      </p:grpSpPr>
      <p:sp>
        <p:nvSpPr>
          <p:cNvPr id="20481" name="Заголовок 2"/>
          <p:cNvSpPr>
            <a:spLocks noGrp="1"/>
          </p:cNvSpPr>
          <p:nvPr>
            <p:ph type="title" idx="4294967295"/>
          </p:nvPr>
        </p:nvSpPr>
        <p:spPr>
          <a:xfrm>
            <a:off x="250825" y="188913"/>
            <a:ext cx="3673475" cy="649287"/>
          </a:xfrm>
        </p:spPr>
        <p:txBody>
          <a:bodyPr/>
          <a:lstStyle/>
          <a:p>
            <a:r>
              <a:rPr lang="ru-RU" sz="2400" dirty="0" smtClean="0">
                <a:latin typeface="Verdana" panose="020B0604030504040204" pitchFamily="34" charset="0"/>
                <a:ea typeface="Verdana" panose="020B0604030504040204" pitchFamily="34" charset="0"/>
                <a:cs typeface="Verdana" panose="020B0604030504040204" pitchFamily="34" charset="0"/>
              </a:rPr>
              <a:t>ЗАЧЕМ 4х4?</a:t>
            </a:r>
          </a:p>
        </p:txBody>
      </p:sp>
      <p:sp>
        <p:nvSpPr>
          <p:cNvPr id="20482" name="Номер слайда 4"/>
          <p:cNvSpPr txBox="1">
            <a:spLocks noGrp="1"/>
          </p:cNvSpPr>
          <p:nvPr/>
        </p:nvSpPr>
        <p:spPr bwMode="auto">
          <a:xfrm>
            <a:off x="8423275" y="5805488"/>
            <a:ext cx="720725" cy="476250"/>
          </a:xfrm>
          <a:prstGeom prst="rect">
            <a:avLst/>
          </a:prstGeom>
          <a:noFill/>
          <a:ln w="9525">
            <a:noFill/>
            <a:miter lim="800000"/>
            <a:headEnd/>
            <a:tailEnd/>
          </a:ln>
        </p:spPr>
        <p:txBody>
          <a:bodyPr/>
          <a:lstStyle/>
          <a:p>
            <a:pPr algn="r"/>
            <a:fld id="{71D69877-74EF-4ABE-9CFA-2D5288553792}" type="slidenum">
              <a:rPr lang="ru-RU" sz="1400" b="1">
                <a:solidFill>
                  <a:srgbClr val="003D78"/>
                </a:solidFill>
              </a:rPr>
              <a:pPr algn="r"/>
              <a:t>9</a:t>
            </a:fld>
            <a:endParaRPr lang="ru-RU" sz="1400" b="1">
              <a:solidFill>
                <a:srgbClr val="003D78"/>
              </a:solidFill>
            </a:endParaRPr>
          </a:p>
        </p:txBody>
      </p:sp>
      <p:cxnSp>
        <p:nvCxnSpPr>
          <p:cNvPr id="20483" name="Прямая соединительная линия 17"/>
          <p:cNvCxnSpPr>
            <a:cxnSpLocks noChangeShapeType="1"/>
          </p:cNvCxnSpPr>
          <p:nvPr/>
        </p:nvCxnSpPr>
        <p:spPr bwMode="auto">
          <a:xfrm>
            <a:off x="342019" y="836640"/>
            <a:ext cx="4176713" cy="0"/>
          </a:xfrm>
          <a:prstGeom prst="line">
            <a:avLst/>
          </a:prstGeom>
          <a:noFill/>
          <a:ln w="9525" algn="ctr">
            <a:solidFill>
              <a:srgbClr val="091858"/>
            </a:solidFill>
            <a:round/>
            <a:headEnd/>
            <a:tailEnd/>
          </a:ln>
        </p:spPr>
      </p:cxnSp>
      <p:sp>
        <p:nvSpPr>
          <p:cNvPr id="20484" name="Прямоугольник 15"/>
          <p:cNvSpPr>
            <a:spLocks noChangeArrowheads="1"/>
          </p:cNvSpPr>
          <p:nvPr/>
        </p:nvSpPr>
        <p:spPr bwMode="auto">
          <a:xfrm>
            <a:off x="-36640" y="1009650"/>
            <a:ext cx="4500563" cy="1957388"/>
          </a:xfrm>
          <a:prstGeom prst="rect">
            <a:avLst/>
          </a:prstGeom>
          <a:noFill/>
          <a:ln w="9525">
            <a:noFill/>
            <a:miter lim="800000"/>
            <a:headEnd/>
            <a:tailEnd/>
          </a:ln>
        </p:spPr>
        <p:txBody>
          <a:bodyPr>
            <a:spAutoFit/>
          </a:bodyPr>
          <a:lstStyle/>
          <a:p>
            <a:pPr marL="285750" indent="-285750">
              <a:lnSpc>
                <a:spcPct val="120000"/>
              </a:lnSpc>
              <a:spcBef>
                <a:spcPts val="600"/>
              </a:spcBef>
              <a:buClr>
                <a:srgbClr val="003D78"/>
              </a:buClr>
              <a:buFont typeface="Arial" charset="0"/>
              <a:buChar char="•"/>
            </a:pPr>
            <a:r>
              <a:rPr lang="ru-RU" sz="1400" dirty="0">
                <a:solidFill>
                  <a:schemeClr val="tx1"/>
                </a:solidFill>
              </a:rPr>
              <a:t>Имея 4 двигателя как у квадрокоптера, хотелось бы использовать их функции в полном объеме и использовать этот самолет как квадрокоптер. </a:t>
            </a:r>
          </a:p>
          <a:p>
            <a:pPr marL="285750" indent="-285750">
              <a:lnSpc>
                <a:spcPct val="120000"/>
              </a:lnSpc>
              <a:spcBef>
                <a:spcPts val="600"/>
              </a:spcBef>
              <a:buClr>
                <a:srgbClr val="003D78"/>
              </a:buClr>
              <a:buFont typeface="Arial" charset="0"/>
              <a:buChar char="•"/>
            </a:pPr>
            <a:r>
              <a:rPr lang="ru-RU" sz="1400" dirty="0">
                <a:solidFill>
                  <a:schemeClr val="tx1"/>
                </a:solidFill>
              </a:rPr>
              <a:t>Но как же быть, ведь расстояния между винтами не равны и устойчивого квадрокоптера не получится создать..   </a:t>
            </a:r>
          </a:p>
        </p:txBody>
      </p:sp>
      <p:cxnSp>
        <p:nvCxnSpPr>
          <p:cNvPr id="20486" name="Прямая соединительная линия 17"/>
          <p:cNvCxnSpPr>
            <a:cxnSpLocks noChangeShapeType="1"/>
          </p:cNvCxnSpPr>
          <p:nvPr/>
        </p:nvCxnSpPr>
        <p:spPr bwMode="auto">
          <a:xfrm>
            <a:off x="4716463" y="3500438"/>
            <a:ext cx="4176712" cy="0"/>
          </a:xfrm>
          <a:prstGeom prst="line">
            <a:avLst/>
          </a:prstGeom>
          <a:noFill/>
          <a:ln w="9525" algn="ctr">
            <a:solidFill>
              <a:srgbClr val="091858"/>
            </a:solidFill>
            <a:round/>
            <a:headEnd/>
            <a:tailEnd/>
          </a:ln>
        </p:spPr>
      </p:cxnSp>
      <p:sp>
        <p:nvSpPr>
          <p:cNvPr id="20487" name="Прямоугольник 15"/>
          <p:cNvSpPr>
            <a:spLocks noChangeArrowheads="1"/>
          </p:cNvSpPr>
          <p:nvPr/>
        </p:nvSpPr>
        <p:spPr bwMode="auto">
          <a:xfrm>
            <a:off x="4716463" y="3664365"/>
            <a:ext cx="4176712" cy="2212975"/>
          </a:xfrm>
          <a:prstGeom prst="rect">
            <a:avLst/>
          </a:prstGeom>
          <a:noFill/>
          <a:ln w="9525">
            <a:noFill/>
            <a:miter lim="800000"/>
            <a:headEnd/>
            <a:tailEnd/>
          </a:ln>
        </p:spPr>
        <p:txBody>
          <a:bodyPr>
            <a:spAutoFit/>
          </a:bodyPr>
          <a:lstStyle/>
          <a:p>
            <a:pPr marL="285750" indent="-285750">
              <a:lnSpc>
                <a:spcPct val="120000"/>
              </a:lnSpc>
              <a:spcBef>
                <a:spcPts val="600"/>
              </a:spcBef>
              <a:buClr>
                <a:srgbClr val="003D78"/>
              </a:buClr>
              <a:buFont typeface="Arial" charset="0"/>
              <a:buChar char="•"/>
            </a:pPr>
            <a:r>
              <a:rPr lang="ru-RU" sz="1400" dirty="0">
                <a:solidFill>
                  <a:schemeClr val="tx1"/>
                </a:solidFill>
              </a:rPr>
              <a:t>Если сделать крылья подвижными, как показано на рисунке, то можно изменять расстояние между винтами так, что оно будет одинаковым со всех сторон.</a:t>
            </a:r>
          </a:p>
          <a:p>
            <a:pPr marL="285750" indent="-285750">
              <a:lnSpc>
                <a:spcPct val="120000"/>
              </a:lnSpc>
              <a:spcBef>
                <a:spcPts val="600"/>
              </a:spcBef>
              <a:buClr>
                <a:srgbClr val="003D78"/>
              </a:buClr>
              <a:buFont typeface="Arial" charset="0"/>
              <a:buChar char="•"/>
            </a:pPr>
            <a:r>
              <a:rPr lang="ru-RU" sz="1400" dirty="0">
                <a:solidFill>
                  <a:schemeClr val="tx1"/>
                </a:solidFill>
              </a:rPr>
              <a:t>При равном расстоянии между винтами управлять дроном можно как квадрокоптером, обеспечивая вертикальную посадку и взлет. </a:t>
            </a:r>
          </a:p>
        </p:txBody>
      </p:sp>
      <p:pic>
        <p:nvPicPr>
          <p:cNvPr id="20488" name="Picture 12" descr="крылья3"/>
          <p:cNvPicPr>
            <a:picLocks noChangeAspect="1" noChangeArrowheads="1"/>
          </p:cNvPicPr>
          <p:nvPr/>
        </p:nvPicPr>
        <p:blipFill>
          <a:blip r:embed="rId3"/>
          <a:srcRect/>
          <a:stretch>
            <a:fillRect/>
          </a:stretch>
        </p:blipFill>
        <p:spPr bwMode="auto">
          <a:xfrm>
            <a:off x="5148263" y="908050"/>
            <a:ext cx="3594100" cy="2160588"/>
          </a:xfrm>
          <a:prstGeom prst="rect">
            <a:avLst/>
          </a:prstGeom>
          <a:noFill/>
          <a:ln w="9525">
            <a:noFill/>
            <a:miter lim="800000"/>
            <a:headEnd/>
            <a:tailEnd/>
          </a:ln>
        </p:spPr>
      </p:pic>
      <p:pic>
        <p:nvPicPr>
          <p:cNvPr id="20489" name="Picture 13" descr="крылья4"/>
          <p:cNvPicPr>
            <a:picLocks noChangeAspect="1" noChangeArrowheads="1"/>
          </p:cNvPicPr>
          <p:nvPr/>
        </p:nvPicPr>
        <p:blipFill>
          <a:blip r:embed="rId4"/>
          <a:srcRect/>
          <a:stretch>
            <a:fillRect/>
          </a:stretch>
        </p:blipFill>
        <p:spPr bwMode="auto">
          <a:xfrm>
            <a:off x="395288" y="3500438"/>
            <a:ext cx="3744652" cy="2520922"/>
          </a:xfrm>
          <a:prstGeom prst="rect">
            <a:avLst/>
          </a:prstGeom>
          <a:noFill/>
          <a:ln w="9525">
            <a:noFill/>
            <a:miter lim="800000"/>
            <a:headEnd/>
            <a:tailEnd/>
          </a:ln>
        </p:spPr>
      </p:pic>
      <p:sp>
        <p:nvSpPr>
          <p:cNvPr id="11" name="Заголовок 2"/>
          <p:cNvSpPr>
            <a:spLocks/>
          </p:cNvSpPr>
          <p:nvPr/>
        </p:nvSpPr>
        <p:spPr bwMode="auto">
          <a:xfrm>
            <a:off x="6228230" y="9526"/>
            <a:ext cx="2915870" cy="323044"/>
          </a:xfrm>
          <a:prstGeom prst="rect">
            <a:avLst/>
          </a:prstGeom>
          <a:noFill/>
          <a:ln w="9525">
            <a:noFill/>
            <a:miter lim="800000"/>
            <a:headEnd/>
            <a:tailEnd/>
          </a:ln>
          <a:effectLst/>
        </p:spPr>
        <p:txBody>
          <a:bodyPr anchor="ctr"/>
          <a:lstStyle/>
          <a:p>
            <a:pPr eaLnBrk="0" hangingPunct="0"/>
            <a:r>
              <a:rPr lang="ru-RU" dirty="0">
                <a:solidFill>
                  <a:schemeClr val="bg1">
                    <a:lumMod val="65000"/>
                  </a:schemeClr>
                </a:solidFill>
                <a:latin typeface="+mn-lt"/>
                <a:cs typeface="Arial" panose="020B0604020202020204" pitchFamily="34" charset="0"/>
              </a:rPr>
              <a:t>Сивокоз </a:t>
            </a:r>
            <a:r>
              <a:rPr lang="ru-RU" dirty="0" smtClean="0">
                <a:solidFill>
                  <a:schemeClr val="bg1">
                    <a:lumMod val="65000"/>
                  </a:schemeClr>
                </a:solidFill>
                <a:latin typeface="+mn-lt"/>
                <a:cs typeface="Arial" panose="020B0604020202020204" pitchFamily="34" charset="0"/>
              </a:rPr>
              <a:t>Артем г.Таганрог 2017</a:t>
            </a:r>
            <a:endParaRPr lang="ru-RU" dirty="0">
              <a:solidFill>
                <a:schemeClr val="bg1">
                  <a:lumMod val="65000"/>
                </a:schemeClr>
              </a:solidFill>
              <a:latin typeface="+mn-lt"/>
              <a:cs typeface="Arial" panose="020B0604020202020204" pitchFamily="34" charset="0"/>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4_SOGAZ1eng">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82800" rIns="91440" bIns="4680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ru-RU" sz="1600" b="0" i="0" u="none" strike="noStrike" cap="none" normalizeH="0" baseline="0" smtClean="0">
            <a:ln>
              <a:noFill/>
            </a:ln>
            <a:solidFill>
              <a:srgbClr val="002D87"/>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82800" rIns="91440" bIns="4680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ru-RU" sz="1600" b="0" i="0" u="none" strike="noStrike" cap="none" normalizeH="0" baseline="0" smtClean="0">
            <a:ln>
              <a:noFill/>
            </a:ln>
            <a:solidFill>
              <a:srgbClr val="002D87"/>
            </a:solidFill>
            <a:effectLst/>
            <a:latin typeface="Arial" charset="0"/>
          </a:defRPr>
        </a:defPPr>
      </a:lstStyle>
    </a:lnDef>
  </a:objectDefaults>
  <a:extraClrSchemeLst>
    <a:extraClrScheme>
      <a:clrScheme name="2_СОГАЗнов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СОГАЗнов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СОГАЗнов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СОГАЗнов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СОГАЗнов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СОГАЗнов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СОГАЗнов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СОГАЗнов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СОГАЗнов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СОГАЗнов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СОГАЗнов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СОГАЗнов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Тема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Тема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2622</Words>
  <Application>Microsoft Office PowerPoint</Application>
  <PresentationFormat>Экран (4:3)</PresentationFormat>
  <Paragraphs>209</Paragraphs>
  <Slides>32</Slides>
  <Notes>0</Notes>
  <HiddenSlides>0</HiddenSlides>
  <MMClips>0</MMClips>
  <ScaleCrop>false</ScaleCrop>
  <HeadingPairs>
    <vt:vector size="6" baseType="variant">
      <vt:variant>
        <vt:lpstr>Использованные шрифты</vt:lpstr>
      </vt:variant>
      <vt:variant>
        <vt:i4>4</vt:i4>
      </vt:variant>
      <vt:variant>
        <vt:lpstr>Тема</vt:lpstr>
      </vt:variant>
      <vt:variant>
        <vt:i4>1</vt:i4>
      </vt:variant>
      <vt:variant>
        <vt:lpstr>Заголовки слайдов</vt:lpstr>
      </vt:variant>
      <vt:variant>
        <vt:i4>32</vt:i4>
      </vt:variant>
    </vt:vector>
  </HeadingPairs>
  <TitlesOfParts>
    <vt:vector size="37" baseType="lpstr">
      <vt:lpstr>Arial</vt:lpstr>
      <vt:lpstr>Calibri</vt:lpstr>
      <vt:lpstr>Verdana</vt:lpstr>
      <vt:lpstr>Wingdings</vt:lpstr>
      <vt:lpstr>4_SOGAZ1eng</vt:lpstr>
      <vt:lpstr>Презентация PowerPoint</vt:lpstr>
      <vt:lpstr>ВСЕ НАЧИНАЛОСЬ  С  БУМАЖНЫХ САМОЛЕТИКОВ</vt:lpstr>
      <vt:lpstr>CARBON FLYER   ВСЕ ГЕНИАЛЬНОЕ ПРОСТО</vt:lpstr>
      <vt:lpstr>МУКИ ТВОРЧЕСТВА</vt:lpstr>
      <vt:lpstr>ИДЕИ ЛЕТАЮ В ВОЗДУХЕ</vt:lpstr>
      <vt:lpstr>НО ПОЧЕМУ 4 ВИНТА?</vt:lpstr>
      <vt:lpstr>КАК ИМ УПРАВЛЯТЬ?</vt:lpstr>
      <vt:lpstr>ТЕХНИЧЕСКОЕ РЕШЕНИЕ</vt:lpstr>
      <vt:lpstr>ЗАЧЕМ 4х4?</vt:lpstr>
      <vt:lpstr>ПРОСТО ЗНАЧИТ НАДЕЖННО</vt:lpstr>
      <vt:lpstr>КАЖДЫЙ РАЗМЕР ИМЕЕТ СВОЕ ЗНАЧЕНИЕ</vt:lpstr>
      <vt:lpstr>ПРИСТУПАЕМ К ПРОЕКТИРОВАНИЮ</vt:lpstr>
      <vt:lpstr>ЧЕРТЁЖ ВИНТА</vt:lpstr>
      <vt:lpstr>ЧЕРТЕЖ КРЫЛА</vt:lpstr>
      <vt:lpstr>КРЕПЛЕНИЕ ДВИГАТЕЛЯ</vt:lpstr>
      <vt:lpstr>КРЫШКА МОТОРА</vt:lpstr>
      <vt:lpstr>ДОРОБОТКА КРЫЛЬЕВ</vt:lpstr>
      <vt:lpstr>ДЕЛАЕМ ИЗГИБ</vt:lpstr>
      <vt:lpstr>ДОБАВЛЯЕМ КОРПУС</vt:lpstr>
      <vt:lpstr>ШАГОВЫЙ ДВИГАТЕЛЬ</vt:lpstr>
      <vt:lpstr>МЕХАНИЗМ ВРАЩЕНИЯ КРЫЛЬЕВ</vt:lpstr>
      <vt:lpstr>БК И ВИДЕОКАМЕРА</vt:lpstr>
      <vt:lpstr>СБОРКА</vt:lpstr>
      <vt:lpstr>МАТЕРИАЛЫ</vt:lpstr>
      <vt:lpstr>ПОЛЕТНЫЕ ИСПЫТАНИЯ</vt:lpstr>
      <vt:lpstr>ПОЛЕТНЫЕ ИСПЫТАНИЯ</vt:lpstr>
      <vt:lpstr>ОПЫТНЫЙ ОРАЗЕЦ 3D В МАСШТАБЕ 1:2</vt:lpstr>
      <vt:lpstr>СБОРКА</vt:lpstr>
      <vt:lpstr>3D МОДЕЛЬ</vt:lpstr>
      <vt:lpstr>ОБЛАСТЬ ПРИМЕНЕНИЯ</vt:lpstr>
      <vt:lpstr>Agisoft PhotoScan</vt:lpstr>
      <vt:lpstr>ПОЧЕМУ КАРБОН?</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FourWings</dc:title>
  <dc:creator/>
  <cp:keywords>Дрон</cp:keywords>
  <cp:lastModifiedBy/>
  <cp:revision>1</cp:revision>
  <dcterms:created xsi:type="dcterms:W3CDTF">2017-12-02T15:13:51Z</dcterms:created>
  <dcterms:modified xsi:type="dcterms:W3CDTF">2017-12-03T17:43:51Z</dcterms:modified>
  <cp:contentStatus>Окончательное</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MarkAsFinal">
    <vt:bool>true</vt:bool>
  </property>
</Properties>
</file>