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71" r:id="rId11"/>
    <p:sldId id="266" r:id="rId12"/>
    <p:sldId id="26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F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893E-5D03-4045-8660-E63A74D4240B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08D5-5CA2-4240-A543-7BAE83D8C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94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08D5-5CA2-4240-A543-7BAE83D8C03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32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2" b="-2064"/>
          <a:stretch/>
        </p:blipFill>
        <p:spPr>
          <a:xfrm>
            <a:off x="0" y="-1"/>
            <a:ext cx="9175395" cy="7020000"/>
          </a:xfrm>
        </p:spPr>
      </p:pic>
      <p:sp>
        <p:nvSpPr>
          <p:cNvPr id="19" name="TextBox 18"/>
          <p:cNvSpPr txBox="1"/>
          <p:nvPr/>
        </p:nvSpPr>
        <p:spPr>
          <a:xfrm>
            <a:off x="418167" y="2773670"/>
            <a:ext cx="8352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Черное крыло. Или полет инженерной мысли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12" y="929735"/>
            <a:ext cx="775463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4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 конструкции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4" t="8659" r="24930"/>
          <a:stretch/>
        </p:blipFill>
        <p:spPr>
          <a:xfrm rot="16200000">
            <a:off x="2407466" y="108493"/>
            <a:ext cx="4856187" cy="86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5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Углепластик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Данный корпус будет выполнен из углепластика. Он легче и гораздо прочнее пластмассы, или же какого-либо металла. В тоже время данное крыло из-за своей прочности будет выполнять и защитную функцию (спасать, например, от ветвей деревьев)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55" t="26111" r="7398" b="18333"/>
          <a:stretch/>
        </p:blipFill>
        <p:spPr>
          <a:xfrm rot="16200000">
            <a:off x="3014659" y="3402164"/>
            <a:ext cx="3240359" cy="34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2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124745"/>
            <a:ext cx="9144000" cy="5733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643" y="82929"/>
            <a:ext cx="8229600" cy="1143000"/>
          </a:xfrm>
        </p:spPr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92" y="1201661"/>
            <a:ext cx="4427984" cy="2758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626763"/>
            <a:ext cx="426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Поддержка при чрезвычайных ситуациях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20" r="38"/>
          <a:stretch/>
        </p:blipFill>
        <p:spPr>
          <a:xfrm>
            <a:off x="4648443" y="1201661"/>
            <a:ext cx="4417220" cy="2760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83"/>
          <a:stretch/>
        </p:blipFill>
        <p:spPr>
          <a:xfrm>
            <a:off x="86592" y="4091231"/>
            <a:ext cx="4430125" cy="2660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1"/>
          <a:stretch/>
        </p:blipFill>
        <p:spPr>
          <a:xfrm>
            <a:off x="4648443" y="4091230"/>
            <a:ext cx="4417220" cy="2660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162676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Сельское хозяйство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68" y="450280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Лесное хозяйство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33" y="449637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Охрана природы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3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39" y="85770"/>
            <a:ext cx="8229600" cy="1143000"/>
          </a:xfrm>
        </p:spPr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1" y="1228770"/>
            <a:ext cx="4428000" cy="2758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638" y="1228770"/>
            <a:ext cx="4426673" cy="27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7"/>
          <a:stretch/>
        </p:blipFill>
        <p:spPr>
          <a:xfrm>
            <a:off x="78702" y="4100945"/>
            <a:ext cx="4428000" cy="2662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8"/>
          <a:stretch/>
        </p:blipFill>
        <p:spPr>
          <a:xfrm>
            <a:off x="4638638" y="4100944"/>
            <a:ext cx="4410000" cy="2650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74" y="162276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Геодезия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561" y="162276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Горное дело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933" y="443711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Дорожное хозяйство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443711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Водное хозяйство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Я решила не создавать полностью новый квадрокоптер, а лишь сделать </a:t>
            </a:r>
            <a:r>
              <a:rPr lang="ru-RU" sz="2600" b="1" dirty="0" smtClean="0"/>
              <a:t>аэродинамический корпус</a:t>
            </a:r>
            <a:r>
              <a:rPr lang="ru-RU" sz="2600" dirty="0" smtClean="0"/>
              <a:t>, который улучшит технические характеристики дрона </a:t>
            </a:r>
            <a:r>
              <a:rPr lang="en-US" sz="2600" b="1" dirty="0" smtClean="0"/>
              <a:t>Geoscan 401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800" dirty="0" smtClean="0"/>
              <a:t>Продолжительность полета </a:t>
            </a:r>
            <a:r>
              <a:rPr lang="ru-RU" sz="2600" dirty="0" smtClean="0"/>
              <a:t>– </a:t>
            </a:r>
            <a:r>
              <a:rPr lang="ru-RU" sz="2600" b="1" dirty="0" smtClean="0"/>
              <a:t>до 80 минут</a:t>
            </a:r>
            <a:r>
              <a:rPr lang="en-US" sz="2600" dirty="0" smtClean="0"/>
              <a:t>(</a:t>
            </a:r>
            <a:r>
              <a:rPr lang="ru-RU" sz="2500" dirty="0" smtClean="0"/>
              <a:t>вместо</a:t>
            </a:r>
            <a:r>
              <a:rPr lang="ru-RU" sz="2400" dirty="0" smtClean="0"/>
              <a:t> 60</a:t>
            </a:r>
            <a:r>
              <a:rPr lang="ru-RU" sz="2300" dirty="0" smtClean="0"/>
              <a:t>мин</a:t>
            </a:r>
            <a:r>
              <a:rPr lang="ru-RU" sz="2600" dirty="0" smtClean="0"/>
              <a:t>.</a:t>
            </a:r>
            <a:r>
              <a:rPr lang="en-US" sz="2600" dirty="0" smtClean="0"/>
              <a:t>)</a:t>
            </a:r>
            <a:endParaRPr lang="ru-RU" sz="2600" dirty="0" smtClean="0"/>
          </a:p>
          <a:p>
            <a:pPr marL="0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опустимая </a:t>
            </a:r>
            <a:r>
              <a:rPr lang="ru-RU" sz="2800" dirty="0"/>
              <a:t>скорость </a:t>
            </a:r>
            <a:r>
              <a:rPr lang="ru-RU" sz="2800" dirty="0" smtClean="0"/>
              <a:t>ветра – </a:t>
            </a:r>
            <a:r>
              <a:rPr lang="ru-RU" sz="2800" b="1" dirty="0" smtClean="0"/>
              <a:t>до 30 м/с</a:t>
            </a:r>
            <a:r>
              <a:rPr lang="ru-RU" sz="2800" dirty="0" smtClean="0"/>
              <a:t>(</a:t>
            </a:r>
            <a:r>
              <a:rPr lang="ru-RU" sz="2500" dirty="0" smtClean="0"/>
              <a:t>вместо 10 м/с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ru-RU" sz="2800" dirty="0"/>
              <a:t>Скорость </a:t>
            </a:r>
            <a:r>
              <a:rPr lang="ru-RU" sz="2800" dirty="0" smtClean="0"/>
              <a:t>полета – </a:t>
            </a:r>
            <a:r>
              <a:rPr lang="ru-RU" sz="2800" b="1" dirty="0" smtClean="0"/>
              <a:t>0-65 км/ч</a:t>
            </a:r>
            <a:r>
              <a:rPr lang="ru-RU" sz="2800" dirty="0" smtClean="0"/>
              <a:t>(</a:t>
            </a:r>
            <a:r>
              <a:rPr lang="ru-RU" sz="2600" dirty="0" smtClean="0"/>
              <a:t>вместо 0-50 км/ч</a:t>
            </a:r>
            <a:r>
              <a:rPr lang="ru-RU" sz="2800" dirty="0" smtClean="0"/>
              <a:t>)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075164"/>
            <a:ext cx="5292080" cy="28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7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98"/>
          <a:stretch/>
        </p:blipFill>
        <p:spPr>
          <a:xfrm>
            <a:off x="633871" y="17240"/>
            <a:ext cx="7660232" cy="684076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292" y="404664"/>
            <a:ext cx="6357392" cy="1062602"/>
          </a:xfrm>
        </p:spPr>
      </p:pic>
      <p:sp>
        <p:nvSpPr>
          <p:cNvPr id="6" name="TextBox 5"/>
          <p:cNvSpPr txBox="1"/>
          <p:nvPr/>
        </p:nvSpPr>
        <p:spPr>
          <a:xfrm>
            <a:off x="2555776" y="393958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Шкилёва Екатерина Александровна</a:t>
            </a:r>
          </a:p>
          <a:p>
            <a:pPr algn="ctr"/>
            <a:r>
              <a:rPr lang="ru-RU" dirty="0" smtClean="0"/>
              <a:t>Белгород</a:t>
            </a:r>
          </a:p>
          <a:p>
            <a:pPr algn="ctr"/>
            <a:r>
              <a:rPr lang="ru-RU" dirty="0" smtClean="0"/>
              <a:t>8 класс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МБОУ «Лицей №10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shkiliova@list.ru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305" y="5301208"/>
            <a:ext cx="5879365" cy="12698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445" b="99139" l="105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061" y="1659482"/>
            <a:ext cx="2009852" cy="22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6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956615" y="2668349"/>
            <a:ext cx="2016732" cy="2064253"/>
          </a:xfrm>
          <a:prstGeom prst="ellipse">
            <a:avLst/>
          </a:prstGeom>
          <a:solidFill>
            <a:srgbClr val="FB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86" b="89924" l="6250" r="93652">
                        <a14:foregroundMark x1="14648" y1="26236" x2="14648" y2="26236"/>
                        <a14:foregroundMark x1="6250" y1="25856" x2="6250" y2="25856"/>
                        <a14:foregroundMark x1="35254" y1="26236" x2="35254" y2="26236"/>
                        <a14:foregroundMark x1="24707" y1="25856" x2="24707" y2="25856"/>
                        <a14:foregroundMark x1="47266" y1="70913" x2="47266" y2="70913"/>
                        <a14:foregroundMark x1="50195" y1="74715" x2="50195" y2="74715"/>
                        <a14:foregroundMark x1="50586" y1="61027" x2="50586" y2="61027"/>
                        <a14:foregroundMark x1="67578" y1="26236" x2="67578" y2="26236"/>
                        <a14:foregroundMark x1="74121" y1="23954" x2="74121" y2="23954"/>
                        <a14:foregroundMark x1="81055" y1="24335" x2="81055" y2="24335"/>
                        <a14:foregroundMark x1="93652" y1="26236" x2="93652" y2="26236"/>
                        <a14:foregroundMark x1="24512" y1="32510" x2="24512" y2="32510"/>
                        <a14:foregroundMark x1="39648" y1="52852" x2="39648" y2="52852"/>
                        <a14:foregroundMark x1="60449" y1="54183" x2="60449" y2="54183"/>
                        <a14:foregroundMark x1="73340" y1="32510" x2="73340" y2="32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512" y="2572327"/>
            <a:ext cx="4392488" cy="2256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54006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Для того, что бы начать конструировать дрон, нужно было придумать идею конструкции. Идею легче всего создать, отклоняясь от какой-то проблемы. Тут я вспомнила, что сейчас наиболее важной проблемой квадрокоптеров является ветер, поэтому ко мне пришла идея сделать своеобразный аэродинамический корпус для дрона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8069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Прототип схемы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Так как корпус должен как то разрезать воздух, создавая тем самым меньшее сопротивление, я придумала сделать каркас в форме крыла самолета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895" y="2636912"/>
            <a:ext cx="6480720" cy="34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9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85" b="89994" l="7685" r="95589">
                        <a14:foregroundMark x1="65166" y1="35173" x2="65166" y2="35173"/>
                        <a14:foregroundMark x1="24648" y1="36507" x2="24648" y2="36507"/>
                        <a14:foregroundMark x1="28968" y1="33414" x2="28968" y2="33414"/>
                        <a14:foregroundMark x1="43838" y1="29351" x2="43838" y2="29351"/>
                        <a14:foregroundMark x1="37153" y1="30139" x2="37153" y2="30139"/>
                        <a14:foregroundMark x1="56980" y1="31898" x2="56980" y2="31898"/>
                        <a14:foregroundMark x1="53934" y1="30685" x2="53934" y2="30685"/>
                        <a14:foregroundMark x1="55161" y1="31352" x2="55161" y2="31352"/>
                        <a14:foregroundMark x1="58072" y1="32565" x2="58072" y2="32565"/>
                        <a14:foregroundMark x1="60118" y1="30867" x2="60118" y2="30867"/>
                        <a14:foregroundMark x1="58981" y1="30139" x2="58981" y2="30139"/>
                        <a14:foregroundMark x1="92542" y1="56580" x2="92542" y2="56580"/>
                        <a14:foregroundMark x1="95634" y1="56458" x2="95634" y2="56458"/>
                        <a14:foregroundMark x1="43429" y1="70588" x2="43429" y2="70588"/>
                        <a14:foregroundMark x1="16462" y1="57671" x2="16462" y2="57671"/>
                        <a14:foregroundMark x1="19009" y1="59248" x2="19009" y2="59248"/>
                        <a14:foregroundMark x1="7685" y1="53851" x2="7685" y2="53851"/>
                        <a14:foregroundMark x1="27558" y1="65616" x2="27558" y2="65616"/>
                        <a14:foregroundMark x1="21419" y1="61128" x2="21419" y2="61128"/>
                        <a14:foregroundMark x1="24829" y1="63432" x2="24829" y2="63432"/>
                        <a14:foregroundMark x1="33834" y1="69072" x2="33834" y2="69072"/>
                        <a14:foregroundMark x1="30286" y1="67192" x2="30286" y2="67192"/>
                        <a14:foregroundMark x1="25648" y1="64403" x2="25648" y2="64403"/>
                        <a14:foregroundMark x1="48795" y1="29472" x2="48795" y2="29472"/>
                        <a14:foregroundMark x1="52706" y1="30685" x2="52706" y2="30685"/>
                        <a14:foregroundMark x1="58572" y1="37599" x2="58572" y2="37599"/>
                        <a14:foregroundMark x1="32106" y1="31777" x2="32106" y2="31777"/>
                        <a14:foregroundMark x1="38790" y1="29897" x2="38790" y2="29897"/>
                        <a14:foregroundMark x1="62028" y1="33960" x2="62028" y2="33960"/>
                        <a14:foregroundMark x1="59391" y1="32990" x2="59391" y2="32990"/>
                        <a14:foregroundMark x1="60300" y1="33111" x2="60300" y2="33111"/>
                        <a14:foregroundMark x1="62847" y1="34203" x2="62847" y2="34203"/>
                        <a14:foregroundMark x1="29104" y1="38387" x2="29104" y2="38387"/>
                        <a14:backgroundMark x1="28467" y1="46210" x2="28467" y2="46210"/>
                        <a14:backgroundMark x1="35471" y1="46756" x2="35471" y2="46756"/>
                        <a14:backgroundMark x1="42747" y1="46998" x2="42747" y2="46998"/>
                        <a14:backgroundMark x1="49795" y1="47787" x2="49795" y2="47787"/>
                        <a14:backgroundMark x1="34061" y1="51304" x2="34061" y2="51304"/>
                        <a14:backgroundMark x1="27285" y1="50394" x2="27285" y2="50394"/>
                        <a14:backgroundMark x1="32833" y1="55913" x2="32833" y2="55913"/>
                        <a14:backgroundMark x1="22237" y1="50091" x2="22237" y2="50091"/>
                        <a14:backgroundMark x1="55343" y1="50515" x2="55343" y2="50515"/>
                        <a14:backgroundMark x1="63529" y1="52517" x2="63529" y2="52517"/>
                        <a14:backgroundMark x1="61210" y1="57247" x2="61210" y2="57247"/>
                        <a14:backgroundMark x1="70623" y1="48999" x2="70623" y2="48999"/>
                        <a14:backgroundMark x1="78081" y1="53184" x2="78081" y2="53184"/>
                        <a14:backgroundMark x1="69304" y1="57368" x2="69304" y2="57368"/>
                        <a14:backgroundMark x1="75853" y1="56458" x2="75853" y2="56458"/>
                        <a14:backgroundMark x1="56071" y1="56277" x2="56071" y2="56277"/>
                        <a14:backgroundMark x1="48886" y1="56277" x2="48886" y2="56277"/>
                        <a14:backgroundMark x1="38699" y1="69375" x2="38699" y2="69375"/>
                        <a14:backgroundMark x1="40382" y1="69618" x2="40382" y2="69618"/>
                        <a14:backgroundMark x1="37699" y1="70831" x2="37699" y2="70831"/>
                        <a14:backgroundMark x1="39291" y1="70952" x2="39291" y2="70952"/>
                        <a14:backgroundMark x1="50614" y1="33535" x2="50614" y2="33535"/>
                        <a14:backgroundMark x1="63529" y1="34203" x2="63529" y2="34203"/>
                        <a14:backgroundMark x1="63620" y1="35294" x2="63620" y2="35294"/>
                        <a14:backgroundMark x1="93633" y1="56458" x2="93633" y2="56458"/>
                        <a14:backgroundMark x1="60709" y1="34081" x2="60709" y2="34081"/>
                        <a14:backgroundMark x1="61528" y1="34627" x2="61528" y2="34627"/>
                        <a14:backgroundMark x1="62437" y1="34748" x2="62437" y2="34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" t="25710" r="-406" b="25067"/>
          <a:stretch/>
        </p:blipFill>
        <p:spPr>
          <a:xfrm>
            <a:off x="1116965" y="3861048"/>
            <a:ext cx="6816757" cy="2516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Пообщавшись с ведущими профессорами физики моего города, я поняла, что моя конструкция несовершенна, например, если подует сильный ветер, то дрон может слишком сильно поднять вверх, поэтому мне посоветовали сделать нижнюю часть «крыла» не полностью плоской, а чуть округлой, похожей на верхнюю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6478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схемы крыла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Первый + </a:t>
            </a:r>
          </a:p>
          <a:p>
            <a:pPr marL="0" indent="0">
              <a:buNone/>
            </a:pPr>
            <a:r>
              <a:rPr lang="ru-RU" sz="2600" dirty="0" smtClean="0"/>
              <a:t>Данная </a:t>
            </a:r>
            <a:r>
              <a:rPr lang="ru-RU" sz="2600" dirty="0"/>
              <a:t>конструкция крыла позволит увеличить </a:t>
            </a:r>
            <a:r>
              <a:rPr lang="ru-RU" sz="2600" dirty="0" smtClean="0"/>
              <a:t>аэродинамику квадрокоптера, это поспособствует дрону быть уязвимым от ветра, то есть его не будет сносить потоком сильного воздуха</a:t>
            </a:r>
            <a:endParaRPr lang="ru-RU" sz="2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337" y="3085824"/>
            <a:ext cx="6084168" cy="37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схемы крыла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Второй +</a:t>
            </a:r>
          </a:p>
          <a:p>
            <a:pPr marL="0" indent="0">
              <a:buNone/>
            </a:pPr>
            <a:r>
              <a:rPr lang="ru-RU" sz="2600" dirty="0" smtClean="0"/>
              <a:t>Из-за того, что у квадрокоптера будет повышена аэродинамика, увеличатся и его скоростные свойства 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813" b="94875" l="61875" r="9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19" t="27063" r="8586"/>
          <a:stretch/>
        </p:blipFill>
        <p:spPr>
          <a:xfrm>
            <a:off x="5436096" y="3134210"/>
            <a:ext cx="2601011" cy="402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5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схемы крыла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Третий +</a:t>
            </a:r>
          </a:p>
          <a:p>
            <a:pPr marL="0" indent="0">
              <a:buNone/>
            </a:pPr>
            <a:r>
              <a:rPr lang="ru-RU" sz="2800" dirty="0"/>
              <a:t>В то же время, из-за данной конструкции дрону будет легче удержаться в </a:t>
            </a:r>
            <a:r>
              <a:rPr lang="ru-RU" sz="2800" dirty="0" smtClean="0"/>
              <a:t>воздухе(корпус будет своеобразным крылом, поднимающий </a:t>
            </a:r>
            <a:r>
              <a:rPr lang="ru-RU" sz="2800" dirty="0" err="1" smtClean="0"/>
              <a:t>дрон</a:t>
            </a:r>
            <a:r>
              <a:rPr lang="ru-RU" sz="2800" dirty="0" smtClean="0"/>
              <a:t> вверх, но из-за того, что нижняя часть округлая, его не будет сильно подбрасывать при сильном порыве ветра)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61" b="-814"/>
          <a:stretch/>
        </p:blipFill>
        <p:spPr>
          <a:xfrm>
            <a:off x="2599401" y="3689920"/>
            <a:ext cx="6544064" cy="32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9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схемы крыла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81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Четвертый +</a:t>
            </a:r>
          </a:p>
          <a:p>
            <a:pPr marL="0" indent="0">
              <a:buNone/>
            </a:pPr>
            <a:r>
              <a:rPr lang="ru-RU" sz="2600" dirty="0" smtClean="0"/>
              <a:t>Из-за того, что квадрокоптеру теперь легче держаться в воздухе, </a:t>
            </a:r>
            <a:r>
              <a:rPr lang="ru-RU" sz="2800" dirty="0"/>
              <a:t>будет расходоваться меньше энергии, отсюда следует то, что повысится время работы </a:t>
            </a:r>
            <a:r>
              <a:rPr lang="ru-RU" sz="2800" dirty="0" smtClean="0"/>
              <a:t>данного дрона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r="3789"/>
          <a:stretch/>
        </p:blipFill>
        <p:spPr>
          <a:xfrm>
            <a:off x="2937164" y="3356992"/>
            <a:ext cx="5837381" cy="3366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32" b="97312" l="50000" r="100000">
                        <a14:foregroundMark x1="60554" y1="24194" x2="60554" y2="24194"/>
                        <a14:foregroundMark x1="58304" y1="26075" x2="58304" y2="26075"/>
                        <a14:foregroundMark x1="54844" y1="31452" x2="54844" y2="31452"/>
                        <a14:foregroundMark x1="64879" y1="22043" x2="64879" y2="22043"/>
                        <a14:foregroundMark x1="71626" y1="27151" x2="71626" y2="27151"/>
                        <a14:foregroundMark x1="71799" y1="30914" x2="71799" y2="30914"/>
                        <a14:foregroundMark x1="73356" y1="26613" x2="73356" y2="26613"/>
                        <a14:foregroundMark x1="78201" y1="34140" x2="78201" y2="34140"/>
                        <a14:foregroundMark x1="89446" y1="25538" x2="89446" y2="25538"/>
                        <a14:foregroundMark x1="89273" y1="22581" x2="89273" y2="22581"/>
                        <a14:foregroundMark x1="83737" y1="22043" x2="83737" y2="22043"/>
                        <a14:foregroundMark x1="93599" y1="31720" x2="93599" y2="31720"/>
                        <a14:foregroundMark x1="91003" y1="26613" x2="91003" y2="26613"/>
                        <a14:foregroundMark x1="60554" y1="30645" x2="60900" y2="30914"/>
                        <a14:foregroundMark x1="85294" y1="30914" x2="85294" y2="30914"/>
                        <a14:foregroundMark x1="92042" y1="27151" x2="92042" y2="27151"/>
                        <a14:foregroundMark x1="93599" y1="32527" x2="93599" y2="32527"/>
                        <a14:foregroundMark x1="56747" y1="27688" x2="56747" y2="27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866" b="2966"/>
          <a:stretch/>
        </p:blipFill>
        <p:spPr>
          <a:xfrm>
            <a:off x="827583" y="3867450"/>
            <a:ext cx="1954017" cy="23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5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 конструкции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172400" y="42930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9" t="1616" r="27855"/>
          <a:stretch/>
        </p:blipFill>
        <p:spPr>
          <a:xfrm rot="16200000">
            <a:off x="2788342" y="-41147"/>
            <a:ext cx="3960441" cy="87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8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394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Идея</vt:lpstr>
      <vt:lpstr>Прототип схемы</vt:lpstr>
      <vt:lpstr>Схема</vt:lpstr>
      <vt:lpstr>Обоснование схемы крыла</vt:lpstr>
      <vt:lpstr>Обоснование схемы крыла</vt:lpstr>
      <vt:lpstr>Обоснование схемы крыла</vt:lpstr>
      <vt:lpstr>Обоснование схемы крыла</vt:lpstr>
      <vt:lpstr>Эскиз конструкции</vt:lpstr>
      <vt:lpstr>Эскиз конструкции</vt:lpstr>
      <vt:lpstr>Углепластик</vt:lpstr>
      <vt:lpstr>Область применения</vt:lpstr>
      <vt:lpstr>Область применения</vt:lpstr>
      <vt:lpstr>Технические характеристики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</dc:creator>
  <cp:lastModifiedBy>Наталья Шкилева</cp:lastModifiedBy>
  <cp:revision>62</cp:revision>
  <dcterms:created xsi:type="dcterms:W3CDTF">2017-10-15T17:03:59Z</dcterms:created>
  <dcterms:modified xsi:type="dcterms:W3CDTF">2017-12-02T20:45:44Z</dcterms:modified>
</cp:coreProperties>
</file>