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3" r:id="rId21"/>
    <p:sldId id="282" r:id="rId22"/>
    <p:sldId id="275" r:id="rId23"/>
    <p:sldId id="285" r:id="rId24"/>
    <p:sldId id="286" r:id="rId25"/>
    <p:sldId id="284" r:id="rId26"/>
    <p:sldId id="277" r:id="rId27"/>
    <p:sldId id="280" r:id="rId28"/>
    <p:sldId id="278" r:id="rId29"/>
    <p:sldId id="281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062" y="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dooAel95o4Y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lengroupp.ru/" TargetMode="External"/><Relationship Id="rId2" Type="http://schemas.openxmlformats.org/officeDocument/2006/relationships/hyperlink" Target="https://www.bibliofond.ru/view.aspx?id=72309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ra-3d.ru/baza-znaniy/poleznaya-informatsiya/buduschee-3d-pechati" TargetMode="External"/><Relationship Id="rId5" Type="http://schemas.openxmlformats.org/officeDocument/2006/relationships/hyperlink" Target="https://www.highstar.ru/articles/37.php" TargetMode="External"/><Relationship Id="rId4" Type="http://schemas.openxmlformats.org/officeDocument/2006/relationships/hyperlink" Target="https://amarok-man.livejournal.com/1808129.html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4869160"/>
            <a:ext cx="5868144" cy="1536576"/>
          </a:xfrm>
        </p:spPr>
        <p:txBody>
          <a:bodyPr/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Автор: Замальдинова Юлия Маратовна(11 класс)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Школа: Октябрьский сельский лицей, город Ульяновск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816496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/>
              <a:t>Программа: Вторая жизнь</a:t>
            </a:r>
            <a:endParaRPr lang="ru-RU" sz="3200" dirty="0"/>
          </a:p>
        </p:txBody>
      </p:sp>
      <p:pic>
        <p:nvPicPr>
          <p:cNvPr id="4" name="Picture 9" descr="http://school-30.org.ru/images/logo_lig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260648"/>
            <a:ext cx="3240360" cy="753194"/>
          </a:xfrm>
          <a:prstGeom prst="rect">
            <a:avLst/>
          </a:prstGeom>
          <a:noFill/>
        </p:spPr>
      </p:pic>
      <p:pic>
        <p:nvPicPr>
          <p:cNvPr id="1027" name="Picture 3" descr="D:\ШЛР\3д\Безымянныйы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60648"/>
            <a:ext cx="2416057" cy="2132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Стоимость протеза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Протез будет стоить </a:t>
            </a:r>
            <a:r>
              <a:rPr lang="ru-RU" dirty="0" smtClean="0"/>
              <a:t>40-50 </a:t>
            </a:r>
            <a:r>
              <a:rPr lang="ru-RU" dirty="0" smtClean="0"/>
              <a:t>тысяч рублей, это зависит от предприятия, которое </a:t>
            </a:r>
            <a:r>
              <a:rPr lang="ru-RU" dirty="0" smtClean="0"/>
              <a:t>изготавливает протез и </a:t>
            </a:r>
            <a:r>
              <a:rPr lang="ru-RU" smtClean="0"/>
              <a:t>от  работы специализированны</a:t>
            </a:r>
            <a:r>
              <a:rPr lang="ru-RU" smtClean="0"/>
              <a:t>х </a:t>
            </a:r>
            <a:r>
              <a:rPr lang="ru-RU" dirty="0" smtClean="0"/>
              <a:t>врачей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 descr="http://engineering.ua/sites/default/files/styles/view_medium_change_dim_300x200_/public/files/views_pictures/automatika_2.jpg?itok=MHhjNQ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068960"/>
            <a:ext cx="4464496" cy="29763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http://www.animalsglobe.ru/wp-content/uploads/2017/08/obesya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573016"/>
            <a:ext cx="3024336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Модель протеза</a:t>
            </a:r>
            <a:endParaRPr lang="ru-RU" dirty="0"/>
          </a:p>
        </p:txBody>
      </p:sp>
      <p:pic>
        <p:nvPicPr>
          <p:cNvPr id="1026" name="Picture 2" descr="D:\ШЛР\3д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8628165" cy="44440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64288" y="6309320"/>
            <a:ext cx="1695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Большой палец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Модель протеза</a:t>
            </a:r>
            <a:endParaRPr lang="ru-RU" dirty="0"/>
          </a:p>
        </p:txBody>
      </p:sp>
      <p:pic>
        <p:nvPicPr>
          <p:cNvPr id="2050" name="Picture 2" descr="D:\ШЛР\3д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8604448" cy="44253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732240" y="6309320"/>
            <a:ext cx="2181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Указательный палец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Модель протеза</a:t>
            </a:r>
            <a:endParaRPr lang="ru-RU" dirty="0"/>
          </a:p>
        </p:txBody>
      </p:sp>
      <p:pic>
        <p:nvPicPr>
          <p:cNvPr id="3074" name="Picture 2" descr="D:\ШЛР\3д\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8540602" cy="43924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236296" y="6309320"/>
            <a:ext cx="1668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Средний палец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Модель протеза</a:t>
            </a:r>
            <a:endParaRPr lang="ru-RU" dirty="0"/>
          </a:p>
        </p:txBody>
      </p:sp>
      <p:pic>
        <p:nvPicPr>
          <p:cNvPr id="4098" name="Picture 2" descr="D:\ШЛР\3д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8604448" cy="44379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76256" y="6309320"/>
            <a:ext cx="2074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Безымянный палец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Модель протеза</a:t>
            </a:r>
            <a:endParaRPr lang="ru-RU" dirty="0"/>
          </a:p>
        </p:txBody>
      </p:sp>
      <p:pic>
        <p:nvPicPr>
          <p:cNvPr id="5122" name="Picture 2" descr="D:\ШЛР\3д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44594"/>
            <a:ext cx="8640960" cy="447603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740352" y="630932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Мизинец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Модель протеза</a:t>
            </a:r>
            <a:endParaRPr lang="ru-RU" dirty="0"/>
          </a:p>
        </p:txBody>
      </p:sp>
      <p:pic>
        <p:nvPicPr>
          <p:cNvPr id="6146" name="Picture 2" descr="D:\ШЛР\3д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8665055" cy="444996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524328" y="6309320"/>
            <a:ext cx="138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Крепления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Модель протеза</a:t>
            </a:r>
            <a:endParaRPr lang="ru-RU" dirty="0"/>
          </a:p>
        </p:txBody>
      </p:sp>
      <p:pic>
        <p:nvPicPr>
          <p:cNvPr id="7170" name="Picture 2" descr="D:\ШЛР\3д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8604448" cy="442532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452320" y="6381328"/>
            <a:ext cx="138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Крепления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Модель протеза</a:t>
            </a:r>
            <a:endParaRPr lang="ru-RU" dirty="0"/>
          </a:p>
        </p:txBody>
      </p:sp>
      <p:pic>
        <p:nvPicPr>
          <p:cNvPr id="8194" name="Picture 2" descr="D:\ШЛР\3д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8640960" cy="44699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884368" y="6309320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Кисть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Модель протеза</a:t>
            </a:r>
            <a:endParaRPr lang="ru-RU" dirty="0"/>
          </a:p>
        </p:txBody>
      </p:sp>
      <p:pic>
        <p:nvPicPr>
          <p:cNvPr id="9218" name="Picture 2" descr="D:\ШЛР\3д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8640960" cy="44699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524328" y="6309320"/>
            <a:ext cx="138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Крепления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Подготовка к работе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175" indent="26670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сайте программы «</a:t>
            </a:r>
            <a:r>
              <a:rPr lang="ru-RU" sz="2400" dirty="0" smtClean="0"/>
              <a:t>Вторая жизнь»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 ознакомилась с материалами, которые предоставляют разработчики данной программы. </a:t>
            </a:r>
          </a:p>
          <a:p>
            <a:pPr marL="363538" indent="-3175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Меня заинтересовала конкурсная программа,</a:t>
            </a:r>
          </a:p>
          <a:p>
            <a:pPr marL="363538" indent="-3175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я решила попробовать свои силы.</a:t>
            </a:r>
          </a:p>
          <a:p>
            <a:pPr marL="363538" indent="-3175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Посмотрим,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что из этого получится…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140968"/>
            <a:ext cx="2534791" cy="3009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79512" y="4005064"/>
            <a:ext cx="5904656" cy="156966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Величие Нации и степень ее духовного развития можно определить по тому, как эта Нация обращается с животными.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Махатма Ганди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Модель протеза</a:t>
            </a:r>
            <a:endParaRPr lang="ru-RU" dirty="0"/>
          </a:p>
        </p:txBody>
      </p:sp>
      <p:pic>
        <p:nvPicPr>
          <p:cNvPr id="1027" name="Picture 3" descr="D:\ШЛР\3д\спртт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8154539" cy="5106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Модель протеза</a:t>
            </a:r>
            <a:endParaRPr lang="ru-RU" dirty="0"/>
          </a:p>
        </p:txBody>
      </p:sp>
      <p:pic>
        <p:nvPicPr>
          <p:cNvPr id="2050" name="Picture 2" descr="F:\3D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8136904" cy="50855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Модель протеза</a:t>
            </a:r>
            <a:endParaRPr lang="ru-RU" dirty="0"/>
          </a:p>
        </p:txBody>
      </p:sp>
      <p:pic>
        <p:nvPicPr>
          <p:cNvPr id="10242" name="Picture 2" descr="http://neinvalid.ru/wp-content/uploads/2014/07/flexy2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7632848" cy="47814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Печать на 3</a:t>
            </a:r>
            <a:r>
              <a:rPr lang="en-US" dirty="0" smtClean="0"/>
              <a:t>D-</a:t>
            </a:r>
            <a:r>
              <a:rPr lang="ru-RU" dirty="0" smtClean="0"/>
              <a:t>принтере</a:t>
            </a:r>
            <a:endParaRPr lang="ru-RU" dirty="0"/>
          </a:p>
        </p:txBody>
      </p:sp>
      <p:pic>
        <p:nvPicPr>
          <p:cNvPr id="4098" name="Picture 2" descr="D:\ШЛР\3д\Новая папка\Новая папка\IMG_51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412776"/>
            <a:ext cx="3723878" cy="4965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D:\ШЛР\3д\Новая папка\Новая папка\IMG_51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12776"/>
            <a:ext cx="3744416" cy="4992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0" y="5445224"/>
            <a:ext cx="9144000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Видео можно посмотреть пройдя по ссылке: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https://youtu.be/dooAel95o4Y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ШЛР\3д\Новая папка\Новая папка\IMG_5141.JPG"/>
          <p:cNvPicPr>
            <a:picLocks noChangeAspect="1" noChangeArrowheads="1"/>
          </p:cNvPicPr>
          <p:nvPr/>
        </p:nvPicPr>
        <p:blipFill>
          <a:blip r:embed="rId2" cstate="print"/>
          <a:srcRect r="20201" b="36350"/>
          <a:stretch>
            <a:fillRect/>
          </a:stretch>
        </p:blipFill>
        <p:spPr bwMode="auto">
          <a:xfrm>
            <a:off x="179512" y="260648"/>
            <a:ext cx="4468746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 descr="D:\ШЛР\3д\Новая папка\Новая папка\IMG_5173.JPG"/>
          <p:cNvPicPr>
            <a:picLocks noChangeAspect="1" noChangeArrowheads="1"/>
          </p:cNvPicPr>
          <p:nvPr/>
        </p:nvPicPr>
        <p:blipFill>
          <a:blip r:embed="rId3" cstate="print"/>
          <a:srcRect l="9401" r="9401" b="22700"/>
          <a:stretch>
            <a:fillRect/>
          </a:stretch>
        </p:blipFill>
        <p:spPr bwMode="auto">
          <a:xfrm>
            <a:off x="4644008" y="260648"/>
            <a:ext cx="4254768" cy="6120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83568" y="5301208"/>
            <a:ext cx="3464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Процесс печати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Печать на 3</a:t>
            </a:r>
            <a:r>
              <a:rPr lang="en-US" dirty="0" smtClean="0"/>
              <a:t>D-</a:t>
            </a:r>
            <a:r>
              <a:rPr lang="ru-RU" dirty="0" smtClean="0"/>
              <a:t>принтере</a:t>
            </a:r>
            <a:endParaRPr lang="ru-RU" dirty="0"/>
          </a:p>
        </p:txBody>
      </p:sp>
      <p:pic>
        <p:nvPicPr>
          <p:cNvPr id="3074" name="Picture 2" descr="D:\ШЛР\3д\Новая папка\Новая папка\IMG_52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916832"/>
            <a:ext cx="4437112" cy="4437112"/>
          </a:xfrm>
          <a:prstGeom prst="rect">
            <a:avLst/>
          </a:prstGeom>
          <a:noFill/>
        </p:spPr>
      </p:pic>
      <p:pic>
        <p:nvPicPr>
          <p:cNvPr id="3075" name="Picture 3" descr="D:\ШЛР\3д\Новая папка\Новая папка\IMG_52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16832"/>
            <a:ext cx="4464496" cy="446449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51720" y="1484784"/>
            <a:ext cx="5173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Распечатанный на 3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D-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принтере большой палец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000" dirty="0" smtClean="0"/>
              <a:t>Информационное общество нуждается в новейших разработках, альтернативе прошлому веку. На помощь приходят 3D-технологии. Все чаще их можно встретить в печати, телевизорах, принтерах. </a:t>
            </a:r>
          </a:p>
          <a:p>
            <a:r>
              <a:rPr lang="ru-RU" sz="2000" dirty="0" smtClean="0"/>
              <a:t>В современном мире 3</a:t>
            </a:r>
            <a:r>
              <a:rPr lang="en-US" sz="2000" dirty="0" smtClean="0"/>
              <a:t>D-</a:t>
            </a:r>
            <a:r>
              <a:rPr lang="ru-RU" sz="2000" dirty="0" smtClean="0"/>
              <a:t>технологии становятся доступными. Компания «ЛенГрупп» предлагает купить учебное 3Д оборудование и заказать его в любую точку страны, а также в страны СНГ. </a:t>
            </a:r>
          </a:p>
          <a:p>
            <a:r>
              <a:rPr lang="ru-RU" sz="2000" dirty="0" smtClean="0"/>
              <a:t>Мир, в котором практически не осталось «не тронутых» аддитивными технологиями сфер, разделился на два лагеря: сторонников и противников трехмерного прогресса. По мнению первых, 3D-технологии станут доступными для каждого, трехмерные принтеры будут таким же привычным предметом в быту, как плита или холодильник. Большинство предметов можно будет изготовить самостоятельно, что избавит человека от зависимости от крупных корпораций, позволит урегулировать вопрос эксплуатации дешевой рабочей силы.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229200"/>
            <a:ext cx="7223253" cy="1160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496943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3D лаборатории для всех учебных организаций. В уникальные комплекты входят:</a:t>
            </a:r>
          </a:p>
          <a:p>
            <a:r>
              <a:rPr lang="ru-RU" dirty="0" smtClean="0"/>
              <a:t>3D принтер NEO — разработанный специально для образовательного процесса принтер-конструктор, на котором учащиеся могут реализовать свои инженерные проекты, а также понять структуру принтера и принцип его работы;</a:t>
            </a:r>
          </a:p>
          <a:p>
            <a:r>
              <a:rPr lang="ru-RU" dirty="0" smtClean="0"/>
              <a:t>3D принтер </a:t>
            </a:r>
            <a:r>
              <a:rPr lang="ru-RU" dirty="0" err="1" smtClean="0"/>
              <a:t>Delta</a:t>
            </a:r>
            <a:r>
              <a:rPr lang="ru-RU" dirty="0" smtClean="0"/>
              <a:t> X — устройство для создания цельных и сборных крупногабаритных прототипов, сложных механизмов и крупных деталей робототехники;</a:t>
            </a:r>
          </a:p>
          <a:p>
            <a:r>
              <a:rPr lang="ru-RU" dirty="0" smtClean="0"/>
              <a:t>3D сканер — компактное учебное оборудование для сканирования в трехмерном изображении объектов высотой до 3 м;</a:t>
            </a:r>
          </a:p>
          <a:p>
            <a:r>
              <a:rPr lang="ru-RU" dirty="0" smtClean="0"/>
              <a:t>3D ручка — незаменимый инструмент для создания наглядных пособий и творчества в самых различных дисциплинах — от физики до изобразительного искусства;</a:t>
            </a:r>
          </a:p>
          <a:p>
            <a:r>
              <a:rPr lang="ru-RU" dirty="0" err="1" smtClean="0"/>
              <a:t>филамент</a:t>
            </a:r>
            <a:r>
              <a:rPr lang="ru-RU" dirty="0" smtClean="0"/>
              <a:t> — расходный материал для принтеров и ручек, различных видов, характеристик и свойств;</a:t>
            </a:r>
          </a:p>
          <a:p>
            <a:r>
              <a:rPr lang="ru-RU" dirty="0" smtClean="0"/>
              <a:t>программное обеспечение 3DZavr - благодаря своей простоте и возможности работы с примитивами позволяет ознакомиться с основами 3Д моделирования;</a:t>
            </a:r>
          </a:p>
          <a:p>
            <a:r>
              <a:rPr lang="ru-RU" dirty="0" smtClean="0"/>
              <a:t>учебные и методические пособия – позволяют как школьникам, так и педагогам полноценно заниматься 3Д технологиями в образовательном процессе.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Ссылки на источники: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Источник: </a:t>
            </a:r>
            <a:r>
              <a:rPr lang="ru-RU" dirty="0" smtClean="0">
                <a:hlinkClick r:id="rId2"/>
              </a:rPr>
              <a:t>https://www.bibliofond.ru/view.aspx?id=723096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© </a:t>
            </a:r>
            <a:r>
              <a:rPr lang="ru-RU" dirty="0" err="1" smtClean="0"/>
              <a:t>Библиофонд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http://lengroupp.ru/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https://amarok-man.livejournal.com/1808129.html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https://www.highstar.ru/articles/37.php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https://era-3d.ru/baza-znaniy/poleznaya-informatsiya/buduschee-3d-pechati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916832"/>
            <a:ext cx="8534400" cy="758952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Сбор информации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3d</a:t>
            </a:r>
            <a:r>
              <a:rPr lang="ru-RU" sz="2000" dirty="0" smtClean="0"/>
              <a:t>-</a:t>
            </a:r>
            <a:r>
              <a:rPr lang="ru-RU" sz="2000" b="1" dirty="0" smtClean="0"/>
              <a:t>принтер</a:t>
            </a:r>
            <a:r>
              <a:rPr lang="ru-RU" sz="2000" dirty="0" smtClean="0"/>
              <a:t> — это периферийное устройство, использующее метод послойного создания физического объекта по цифровой </a:t>
            </a:r>
            <a:r>
              <a:rPr lang="ru-RU" sz="2000" b="1" dirty="0" smtClean="0"/>
              <a:t>3d</a:t>
            </a:r>
            <a:r>
              <a:rPr lang="ru-RU" sz="2000" dirty="0" smtClean="0"/>
              <a:t>-модели. </a:t>
            </a:r>
          </a:p>
          <a:p>
            <a:r>
              <a:rPr lang="ru-RU" sz="2000" b="1" dirty="0" smtClean="0"/>
              <a:t>3D</a:t>
            </a:r>
            <a:r>
              <a:rPr lang="ru-RU" sz="2000" dirty="0" smtClean="0"/>
              <a:t>-</a:t>
            </a:r>
            <a:r>
              <a:rPr lang="ru-RU" sz="2000" b="1" dirty="0" smtClean="0"/>
              <a:t>печать</a:t>
            </a:r>
            <a:r>
              <a:rPr lang="ru-RU" sz="2000" dirty="0" smtClean="0"/>
              <a:t> может осуществляться разными способами и с использованием различных матери</a:t>
            </a:r>
          </a:p>
          <a:p>
            <a:endParaRPr lang="ru-RU" sz="2000" dirty="0"/>
          </a:p>
        </p:txBody>
      </p:sp>
      <p:sp>
        <p:nvSpPr>
          <p:cNvPr id="15364" name="AutoShape 4" descr="http://fisdfoundation.com/wp-content/uploads/2017/12/3dPrinti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http://fisdfoundation.com/wp-content/uploads/2017/12/3dPrinti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http://fisdfoundation.com/wp-content/uploads/2017/12/3dPrinti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AutoShape 10" descr="http://fisdfoundation.com/wp-content/uploads/2017/12/3dPrinti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2" name="AutoShape 12" descr="http://fisdfoundation.com/wp-content/uploads/2017/12/3dPrinti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74" name="Picture 14" descr="https://www.shareicon.net/data/2016/06/01/773901_equipment_512x5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573016"/>
            <a:ext cx="3024336" cy="3024337"/>
          </a:xfrm>
          <a:prstGeom prst="rect">
            <a:avLst/>
          </a:prstGeom>
          <a:noFill/>
        </p:spPr>
      </p:pic>
      <p:pic>
        <p:nvPicPr>
          <p:cNvPr id="15376" name="Picture 16" descr="http://laoblogger.com/images/3d-printer-clipart-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861048"/>
            <a:ext cx="2911515" cy="2520280"/>
          </a:xfrm>
          <a:prstGeom prst="rect">
            <a:avLst/>
          </a:prstGeom>
          <a:noFill/>
        </p:spPr>
      </p:pic>
      <p:pic>
        <p:nvPicPr>
          <p:cNvPr id="15378" name="Picture 18" descr="https://static-eu.insales.ru/images/products/1/1221/89097413/3d_printer_mankati_fullscale_xt_plu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4737" y="3212976"/>
            <a:ext cx="2949263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Сбор информации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000" b="1" dirty="0" err="1" smtClean="0"/>
              <a:t>Биопечать</a:t>
            </a:r>
            <a:r>
              <a:rPr lang="ru-RU" sz="2000" dirty="0" smtClean="0"/>
              <a:t> - это печать человеческих органов на 3D-</a:t>
            </a:r>
            <a:r>
              <a:rPr lang="ru-RU" sz="2000" b="1" dirty="0" smtClean="0"/>
              <a:t>биопринтере</a:t>
            </a:r>
            <a:r>
              <a:rPr lang="ru-RU" sz="2000" dirty="0" smtClean="0"/>
              <a:t>. Технология позволяет получить человеческие органы в лабораторных условиях. Важно, что печать осуществляется при помощи живых клеток, которые закладываются в 3D-</a:t>
            </a:r>
            <a:r>
              <a:rPr lang="ru-RU" sz="2000" b="1" dirty="0" smtClean="0"/>
              <a:t>биопринтер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16386" name="Picture 2" descr="https://gridder.ru/wp-content/uploads/2014/03/bioprinter_800x600.jpg"/>
          <p:cNvPicPr>
            <a:picLocks noChangeAspect="1" noChangeArrowheads="1"/>
          </p:cNvPicPr>
          <p:nvPr/>
        </p:nvPicPr>
        <p:blipFill>
          <a:blip r:embed="rId2" cstate="print"/>
          <a:srcRect t="1149"/>
          <a:stretch>
            <a:fillRect/>
          </a:stretch>
        </p:blipFill>
        <p:spPr bwMode="auto">
          <a:xfrm>
            <a:off x="179512" y="3284984"/>
            <a:ext cx="4176464" cy="3096344"/>
          </a:xfrm>
          <a:prstGeom prst="rect">
            <a:avLst/>
          </a:prstGeom>
          <a:noFill/>
        </p:spPr>
      </p:pic>
      <p:pic>
        <p:nvPicPr>
          <p:cNvPr id="16388" name="Picture 4" descr="http://mtdata.ru/u23/photoA8A4/20873045075-0/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9464" y="3284984"/>
            <a:ext cx="4645023" cy="30918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Знакомство с 3</a:t>
            </a:r>
            <a:r>
              <a:rPr lang="en-US" dirty="0" smtClean="0"/>
              <a:t>D </a:t>
            </a:r>
            <a:r>
              <a:rPr lang="ru-RU" dirty="0" smtClean="0"/>
              <a:t>протезами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414264" cy="4572000"/>
          </a:xfrm>
        </p:spPr>
        <p:txBody>
          <a:bodyPr/>
          <a:lstStyle/>
          <a:p>
            <a:r>
              <a:rPr lang="ru-RU" sz="1800" dirty="0" smtClean="0"/>
              <a:t>Титановый клюв для попугая </a:t>
            </a:r>
            <a:r>
              <a:rPr lang="ru-RU" sz="1800" dirty="0" err="1" smtClean="0"/>
              <a:t>Гиги</a:t>
            </a:r>
            <a:endParaRPr lang="en-US" sz="1800" dirty="0" smtClean="0"/>
          </a:p>
          <a:p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 algn="ctr"/>
            <a:r>
              <a:rPr lang="ru-RU" sz="1800" dirty="0" smtClean="0"/>
              <a:t>Новый панцирь после лесного пожара</a:t>
            </a:r>
          </a:p>
          <a:p>
            <a:endParaRPr lang="ru-RU" sz="2000" dirty="0" smtClean="0"/>
          </a:p>
        </p:txBody>
      </p:sp>
      <p:pic>
        <p:nvPicPr>
          <p:cNvPr id="17410" name="Picture 2" descr="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060848"/>
            <a:ext cx="2520280" cy="16129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2" name="Picture 4" descr="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437112"/>
            <a:ext cx="2587786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4572000" y="1556792"/>
            <a:ext cx="4414264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dirty="0" smtClean="0"/>
              <a:t>3D-</a:t>
            </a:r>
            <a:r>
              <a:rPr lang="ru-RU" dirty="0" smtClean="0"/>
              <a:t>печатный рог для носорога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indent="-274320" algn="ctr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ru-RU" dirty="0" smtClean="0"/>
              <a:t>3D-печатный </a:t>
            </a:r>
            <a:r>
              <a:rPr lang="ru-RU" dirty="0" err="1" smtClean="0"/>
              <a:t>ортез</a:t>
            </a:r>
            <a:r>
              <a:rPr lang="ru-RU" dirty="0" smtClean="0"/>
              <a:t> для морской черепахи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414" name="Picture 6" descr="Фот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2060848"/>
            <a:ext cx="2520280" cy="16129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6" name="Picture 8" descr="Фото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4437112"/>
            <a:ext cx="2592288" cy="16590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Выбор животного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Наверное у каждого человека есть своя любимая игрушка - воспоминание о детстве, с которым сложно расстаться. И у меня есть любимая игрушка - маленькая обезьянка с цветочком в руках.</a:t>
            </a:r>
          </a:p>
          <a:p>
            <a:r>
              <a:rPr lang="ru-RU" sz="2000" dirty="0" smtClean="0"/>
              <a:t>Эту обезьянку мне подарили на Новый год в детском саду- мне было три года. </a:t>
            </a:r>
          </a:p>
          <a:p>
            <a:r>
              <a:rPr lang="ru-RU" sz="2000" dirty="0" smtClean="0"/>
              <a:t>Всё в жизни меняется, явления приобретают другие формы, мысли исчезают из памяти, а люди уходят и приходят, но неизменно лицо игрушки - взгляд, в котором отражается твоё детское лицо и, искренняя вера в добро.</a:t>
            </a:r>
          </a:p>
          <a:p>
            <a:r>
              <a:rPr lang="ru-RU" sz="2000" dirty="0" smtClean="0"/>
              <a:t>И вот, прошло уже 15 лет, а игрушка все так же греет мне душу в трудные моменты жизни…</a:t>
            </a:r>
          </a:p>
          <a:p>
            <a:r>
              <a:rPr lang="ru-RU" sz="2000" dirty="0" smtClean="0"/>
              <a:t>Это повлияло на выбор животного, для которого нужно разработать протез.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38002" r="20696"/>
          <a:stretch>
            <a:fillRect/>
          </a:stretch>
        </p:blipFill>
        <p:spPr bwMode="auto">
          <a:xfrm>
            <a:off x="323528" y="1556792"/>
            <a:ext cx="2553728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918942" y="1938044"/>
            <a:ext cx="3269360" cy="25068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2348880"/>
            <a:ext cx="3086273" cy="39902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23528" y="4869160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Декабрь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 2003 год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00192" y="4869160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Декабрь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 2003 год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67944" y="1628800"/>
            <a:ext cx="1103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Апрель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2018 год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Выбор материала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Врачи новосибирской </a:t>
            </a:r>
            <a:r>
              <a:rPr lang="ru-RU" dirty="0" err="1" smtClean="0"/>
              <a:t>ветклиники</a:t>
            </a:r>
            <a:r>
              <a:rPr lang="ru-RU" dirty="0" smtClean="0"/>
              <a:t> "</a:t>
            </a:r>
            <a:r>
              <a:rPr lang="ru-RU" dirty="0" err="1" smtClean="0"/>
              <a:t>Бэст</a:t>
            </a:r>
            <a:r>
              <a:rPr lang="ru-RU" dirty="0" smtClean="0"/>
              <a:t>" разработали методику, уникальную для России, а возможно, и мировой практики: они восстанавливают кошкам ампутированные конечности с помощью титановых </a:t>
            </a:r>
            <a:r>
              <a:rPr lang="ru-RU" dirty="0" err="1" smtClean="0"/>
              <a:t>имплантов</a:t>
            </a:r>
            <a:r>
              <a:rPr lang="ru-RU" dirty="0" smtClean="0"/>
              <a:t> и напечатанных на 3D-принтере пластиковых муляжей лап. Автором методики является ветврач Сергей Горшков.</a:t>
            </a:r>
          </a:p>
          <a:p>
            <a:r>
              <a:rPr lang="ru-RU" dirty="0" smtClean="0"/>
              <a:t>Стоимость британской операции, по словам Горшкова, составляла в пересчете около 500 тысяч рублей. Новосибирская </a:t>
            </a:r>
            <a:r>
              <a:rPr lang="ru-RU" dirty="0" err="1" smtClean="0"/>
              <a:t>ветклиника</a:t>
            </a:r>
            <a:r>
              <a:rPr lang="ru-RU" dirty="0" smtClean="0"/>
              <a:t> предлагает установку одного </a:t>
            </a:r>
            <a:r>
              <a:rPr lang="ru-RU" dirty="0" err="1" smtClean="0"/>
              <a:t>импланта</a:t>
            </a:r>
            <a:r>
              <a:rPr lang="ru-RU" dirty="0" smtClean="0"/>
              <a:t> за 40 тысяч рублей.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Выбор материала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В производстве </a:t>
            </a:r>
            <a:r>
              <a:rPr lang="ru-RU" sz="2000" dirty="0" err="1" smtClean="0"/>
              <a:t>импланта</a:t>
            </a:r>
            <a:r>
              <a:rPr lang="ru-RU" sz="2000" dirty="0" smtClean="0"/>
              <a:t> для обезьянки можно использовать особенные ультрасовременные материалы: сплавы металлов, на основе титана; биополимеры; пористую керамику.</a:t>
            </a:r>
          </a:p>
          <a:p>
            <a:r>
              <a:rPr lang="ru-RU" sz="2000" dirty="0" err="1" smtClean="0"/>
              <a:t>Импланты</a:t>
            </a:r>
            <a:r>
              <a:rPr lang="ru-RU" sz="2000" dirty="0" smtClean="0"/>
              <a:t> из этих материалов на 99,9 % удовлетворяют самым взыскательным требованиям: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идеальная биологическая тканевая совместимость;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err="1" smtClean="0"/>
              <a:t>экологичность</a:t>
            </a:r>
            <a:r>
              <a:rPr lang="ru-RU" sz="2000" dirty="0" smtClean="0"/>
              <a:t> и </a:t>
            </a:r>
            <a:r>
              <a:rPr lang="ru-RU" sz="2000" dirty="0" err="1" smtClean="0"/>
              <a:t>гипоаллергенность</a:t>
            </a:r>
            <a:r>
              <a:rPr lang="ru-RU" sz="2000" dirty="0" smtClean="0"/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быстрота, простота, безопасность установки;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легкость и одновременно высокая прочность;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максимальная устойчивость к миграции;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возможность долгосрочно имплантировать, то есть систему не надо удалять в будущем, если на то не возникнет острая необходимость.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576</TotalTime>
  <Words>841</Words>
  <Application>Microsoft Office PowerPoint</Application>
  <PresentationFormat>Экран (4:3)</PresentationFormat>
  <Paragraphs>102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Официальная</vt:lpstr>
      <vt:lpstr>Программа: Вторая жизнь</vt:lpstr>
      <vt:lpstr>Подготовка к работе</vt:lpstr>
      <vt:lpstr>Сбор информации</vt:lpstr>
      <vt:lpstr>Сбор информации</vt:lpstr>
      <vt:lpstr>Знакомство с 3D протезами</vt:lpstr>
      <vt:lpstr>Выбор животного</vt:lpstr>
      <vt:lpstr>Слайд 7</vt:lpstr>
      <vt:lpstr>Выбор материала</vt:lpstr>
      <vt:lpstr>Выбор материала</vt:lpstr>
      <vt:lpstr>Стоимость протеза</vt:lpstr>
      <vt:lpstr>Модель протеза</vt:lpstr>
      <vt:lpstr>Модель протеза</vt:lpstr>
      <vt:lpstr>Модель протеза</vt:lpstr>
      <vt:lpstr>Модель протеза</vt:lpstr>
      <vt:lpstr>Модель протеза</vt:lpstr>
      <vt:lpstr>Модель протеза</vt:lpstr>
      <vt:lpstr>Модель протеза</vt:lpstr>
      <vt:lpstr>Модель протеза</vt:lpstr>
      <vt:lpstr>Модель протеза</vt:lpstr>
      <vt:lpstr>Модель протеза</vt:lpstr>
      <vt:lpstr>Модель протеза</vt:lpstr>
      <vt:lpstr>Модель протеза</vt:lpstr>
      <vt:lpstr>Печать на 3D-принтере</vt:lpstr>
      <vt:lpstr>Слайд 24</vt:lpstr>
      <vt:lpstr>Печать на 3D-принтере</vt:lpstr>
      <vt:lpstr>Вывод:</vt:lpstr>
      <vt:lpstr>Слайд 27</vt:lpstr>
      <vt:lpstr>Ссылки на источники: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49</cp:revision>
  <dcterms:created xsi:type="dcterms:W3CDTF">2018-04-03T09:01:09Z</dcterms:created>
  <dcterms:modified xsi:type="dcterms:W3CDTF">2018-04-05T17:45:26Z</dcterms:modified>
</cp:coreProperties>
</file>