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7CF11C-B171-4E30-826B-B86CE5246374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9815B06-7F51-4260-BA5D-17769AB0EA5B}">
      <dgm:prSet phldrT="[Текст]"/>
      <dgm:spPr/>
      <dgm:t>
        <a:bodyPr/>
        <a:lstStyle/>
        <a:p>
          <a:r>
            <a:rPr lang="ru-RU" dirty="0" smtClean="0"/>
            <a:t>Июнь</a:t>
          </a:r>
          <a:r>
            <a:rPr lang="en-US" dirty="0" smtClean="0"/>
            <a:t> 2015</a:t>
          </a:r>
          <a:endParaRPr lang="ru-RU" dirty="0"/>
        </a:p>
      </dgm:t>
    </dgm:pt>
    <dgm:pt modelId="{3093C0FA-DD80-4706-8FA8-D0CE6A8CB45D}" type="parTrans" cxnId="{D63A7E13-96DC-43B4-B04F-6D259EBF113B}">
      <dgm:prSet/>
      <dgm:spPr/>
      <dgm:t>
        <a:bodyPr/>
        <a:lstStyle/>
        <a:p>
          <a:endParaRPr lang="ru-RU"/>
        </a:p>
      </dgm:t>
    </dgm:pt>
    <dgm:pt modelId="{B1C1A149-C601-485A-8854-6147337575CC}" type="sibTrans" cxnId="{D63A7E13-96DC-43B4-B04F-6D259EBF113B}">
      <dgm:prSet/>
      <dgm:spPr/>
      <dgm:t>
        <a:bodyPr/>
        <a:lstStyle/>
        <a:p>
          <a:endParaRPr lang="ru-RU"/>
        </a:p>
      </dgm:t>
    </dgm:pt>
    <dgm:pt modelId="{E624A04F-1704-4A6A-8D90-FA4782D4A650}">
      <dgm:prSet phldrT="[Текст]" custT="1"/>
      <dgm:spPr/>
      <dgm:t>
        <a:bodyPr/>
        <a:lstStyle/>
        <a:p>
          <a:r>
            <a:rPr lang="ru-RU" sz="1400" dirty="0" smtClean="0"/>
            <a:t>В Новосибирском НИИ травматологии и ортопедии им. Я. Л. </a:t>
          </a:r>
          <a:r>
            <a:rPr lang="ru-RU" sz="1400" dirty="0" err="1" smtClean="0"/>
            <a:t>Цивьяна</a:t>
          </a:r>
          <a:r>
            <a:rPr lang="ru-RU" sz="1400" dirty="0" smtClean="0"/>
            <a:t> (ННИИТО) прошла первая операция с использованием российского протеза тазобедренного сустава из </a:t>
          </a:r>
          <a:r>
            <a:rPr lang="ru-RU" sz="1400" dirty="0" err="1" smtClean="0"/>
            <a:t>нанокерамики</a:t>
          </a:r>
          <a:r>
            <a:rPr lang="ru-RU" sz="1400" dirty="0" smtClean="0"/>
            <a:t>, изготовленного новосибирским заводом ЗАО «</a:t>
          </a:r>
          <a:r>
            <a:rPr lang="ru-RU" sz="1400" dirty="0" err="1" smtClean="0"/>
            <a:t>НЭВЗ-Керамикс</a:t>
          </a:r>
          <a:r>
            <a:rPr lang="ru-RU" sz="1400" dirty="0" smtClean="0"/>
            <a:t>»</a:t>
          </a:r>
          <a:endParaRPr lang="ru-RU" sz="1400" dirty="0"/>
        </a:p>
      </dgm:t>
    </dgm:pt>
    <dgm:pt modelId="{FE46B705-A9C7-4FD9-A88C-36AD555F4403}" type="parTrans" cxnId="{2F829C32-791F-4872-9D9B-74CA8CB90D5D}">
      <dgm:prSet/>
      <dgm:spPr/>
      <dgm:t>
        <a:bodyPr/>
        <a:lstStyle/>
        <a:p>
          <a:endParaRPr lang="ru-RU"/>
        </a:p>
      </dgm:t>
    </dgm:pt>
    <dgm:pt modelId="{AA4DFF7C-5859-4B3E-A682-CDFD5F21DD1B}" type="sibTrans" cxnId="{2F829C32-791F-4872-9D9B-74CA8CB90D5D}">
      <dgm:prSet/>
      <dgm:spPr/>
      <dgm:t>
        <a:bodyPr/>
        <a:lstStyle/>
        <a:p>
          <a:endParaRPr lang="ru-RU"/>
        </a:p>
      </dgm:t>
    </dgm:pt>
    <dgm:pt modelId="{D8E088AF-8633-4AF5-8706-F72291100327}">
      <dgm:prSet phldrT="[Текст]"/>
      <dgm:spPr/>
      <dgm:t>
        <a:bodyPr/>
        <a:lstStyle/>
        <a:p>
          <a:r>
            <a:rPr lang="ru-RU" dirty="0" smtClean="0"/>
            <a:t>Июнь 2016</a:t>
          </a:r>
          <a:endParaRPr lang="ru-RU" dirty="0"/>
        </a:p>
      </dgm:t>
    </dgm:pt>
    <dgm:pt modelId="{A755CE04-FF0E-45E3-BEC8-3325405E15ED}" type="parTrans" cxnId="{7E445579-103B-4F5C-A69C-305F8624EDC1}">
      <dgm:prSet/>
      <dgm:spPr/>
      <dgm:t>
        <a:bodyPr/>
        <a:lstStyle/>
        <a:p>
          <a:endParaRPr lang="ru-RU"/>
        </a:p>
      </dgm:t>
    </dgm:pt>
    <dgm:pt modelId="{F0AA2CF2-5342-4530-A501-2E8C01E1B2D3}" type="sibTrans" cxnId="{7E445579-103B-4F5C-A69C-305F8624EDC1}">
      <dgm:prSet/>
      <dgm:spPr/>
      <dgm:t>
        <a:bodyPr/>
        <a:lstStyle/>
        <a:p>
          <a:endParaRPr lang="ru-RU"/>
        </a:p>
      </dgm:t>
    </dgm:pt>
    <dgm:pt modelId="{FBE5D6D3-5492-4FDF-BCEF-8333BDFC7C90}">
      <dgm:prSet phldrT="[Текст]" custT="1"/>
      <dgm:spPr/>
      <dgm:t>
        <a:bodyPr/>
        <a:lstStyle/>
        <a:p>
          <a:r>
            <a:rPr lang="ru-RU" sz="1400" dirty="0" smtClean="0"/>
            <a:t>С июня 2015 года компанией было успешно проведено более 800 операций по имплантации </a:t>
          </a:r>
          <a:r>
            <a:rPr lang="ru-RU" sz="1400" dirty="0" err="1" smtClean="0"/>
            <a:t>эндопротезов</a:t>
          </a:r>
          <a:r>
            <a:rPr lang="ru-RU" sz="1400" dirty="0" smtClean="0"/>
            <a:t>, совместно с клиникой НИИТО ведутся переговоры о серийных поставках продукции АО «НЭВЗ-КЕРАМИКС» в еще 10 российских клиник</a:t>
          </a:r>
        </a:p>
      </dgm:t>
    </dgm:pt>
    <dgm:pt modelId="{0160D2ED-FC5E-4C12-B26B-6E19289608D0}" type="parTrans" cxnId="{5756D18D-1DBC-4858-88D5-A2525402F079}">
      <dgm:prSet/>
      <dgm:spPr/>
      <dgm:t>
        <a:bodyPr/>
        <a:lstStyle/>
        <a:p>
          <a:endParaRPr lang="ru-RU"/>
        </a:p>
      </dgm:t>
    </dgm:pt>
    <dgm:pt modelId="{B9316EA9-ACA7-4878-BC5C-F5E613B142CE}" type="sibTrans" cxnId="{5756D18D-1DBC-4858-88D5-A2525402F079}">
      <dgm:prSet/>
      <dgm:spPr/>
      <dgm:t>
        <a:bodyPr/>
        <a:lstStyle/>
        <a:p>
          <a:endParaRPr lang="ru-RU"/>
        </a:p>
      </dgm:t>
    </dgm:pt>
    <dgm:pt modelId="{B1BC6AA8-40FA-4516-9CD3-FAC9410F3E75}">
      <dgm:prSet phldrT="[Текст]"/>
      <dgm:spPr/>
      <dgm:t>
        <a:bodyPr/>
        <a:lstStyle/>
        <a:p>
          <a:r>
            <a:rPr lang="ru-RU" dirty="0" smtClean="0"/>
            <a:t>Сентябрь 2018</a:t>
          </a:r>
          <a:endParaRPr lang="ru-RU" dirty="0"/>
        </a:p>
      </dgm:t>
    </dgm:pt>
    <dgm:pt modelId="{7800F780-44BF-400D-897D-121BB102B390}" type="parTrans" cxnId="{879CF72A-6657-4826-98CF-689156DFE2E7}">
      <dgm:prSet/>
      <dgm:spPr/>
      <dgm:t>
        <a:bodyPr/>
        <a:lstStyle/>
        <a:p>
          <a:endParaRPr lang="ru-RU"/>
        </a:p>
      </dgm:t>
    </dgm:pt>
    <dgm:pt modelId="{EA8EC49E-701C-4991-9736-7A678055236F}" type="sibTrans" cxnId="{879CF72A-6657-4826-98CF-689156DFE2E7}">
      <dgm:prSet/>
      <dgm:spPr/>
      <dgm:t>
        <a:bodyPr/>
        <a:lstStyle/>
        <a:p>
          <a:endParaRPr lang="ru-RU"/>
        </a:p>
      </dgm:t>
    </dgm:pt>
    <dgm:pt modelId="{CB74D48E-B6B7-4C81-A89B-19BDACFEEED8}">
      <dgm:prSet phldrT="[Текст]" custT="1"/>
      <dgm:spPr/>
      <dgm:t>
        <a:bodyPr/>
        <a:lstStyle/>
        <a:p>
          <a:r>
            <a:rPr lang="ru-RU" sz="1400" dirty="0" smtClean="0"/>
            <a:t>Проведено более 3 тысяч операций по имплантации тазобедренных </a:t>
          </a:r>
          <a:r>
            <a:rPr lang="ru-RU" sz="1400" dirty="0" err="1" smtClean="0"/>
            <a:t>эндопротезов</a:t>
          </a:r>
          <a:endParaRPr lang="ru-RU" sz="1400" dirty="0" smtClean="0"/>
        </a:p>
      </dgm:t>
    </dgm:pt>
    <dgm:pt modelId="{A0B1CDF5-EAFA-4B0D-852B-01D435A62F6C}" type="parTrans" cxnId="{F4447E93-595F-4F2C-AE6B-568E838EDFD8}">
      <dgm:prSet/>
      <dgm:spPr/>
      <dgm:t>
        <a:bodyPr/>
        <a:lstStyle/>
        <a:p>
          <a:endParaRPr lang="ru-RU"/>
        </a:p>
      </dgm:t>
    </dgm:pt>
    <dgm:pt modelId="{69B9E143-619D-4D38-955A-B53E1D647F9B}" type="sibTrans" cxnId="{F4447E93-595F-4F2C-AE6B-568E838EDFD8}">
      <dgm:prSet/>
      <dgm:spPr/>
      <dgm:t>
        <a:bodyPr/>
        <a:lstStyle/>
        <a:p>
          <a:endParaRPr lang="ru-RU"/>
        </a:p>
      </dgm:t>
    </dgm:pt>
    <dgm:pt modelId="{8BFAAEA0-A23D-4370-A737-52B4A8BA35B4}">
      <dgm:prSet phldrT="[Текст]" custT="1"/>
      <dgm:spPr/>
      <dgm:t>
        <a:bodyPr/>
        <a:lstStyle/>
        <a:p>
          <a:r>
            <a:rPr lang="ru-RU" sz="1400" dirty="0" smtClean="0"/>
            <a:t>Подписано соглашение о разработке и производстве уникального протеза коленного сустава с использованием вкладок из высокопрочной керамики.</a:t>
          </a:r>
        </a:p>
      </dgm:t>
    </dgm:pt>
    <dgm:pt modelId="{2AEE28F9-4967-4FAD-9983-A792BABD7334}" type="parTrans" cxnId="{362B398E-64D3-4A95-B1D6-6CAA6AC7B298}">
      <dgm:prSet/>
      <dgm:spPr/>
      <dgm:t>
        <a:bodyPr/>
        <a:lstStyle/>
        <a:p>
          <a:endParaRPr lang="ru-RU"/>
        </a:p>
      </dgm:t>
    </dgm:pt>
    <dgm:pt modelId="{918F61C8-2710-4867-82EF-06B04706C2E9}" type="sibTrans" cxnId="{362B398E-64D3-4A95-B1D6-6CAA6AC7B298}">
      <dgm:prSet/>
      <dgm:spPr/>
      <dgm:t>
        <a:bodyPr/>
        <a:lstStyle/>
        <a:p>
          <a:endParaRPr lang="ru-RU"/>
        </a:p>
      </dgm:t>
    </dgm:pt>
    <dgm:pt modelId="{248F5A9E-F67C-484C-870D-3316346FC21D}">
      <dgm:prSet phldrT="[Текст]"/>
      <dgm:spPr/>
      <dgm:t>
        <a:bodyPr/>
        <a:lstStyle/>
        <a:p>
          <a:r>
            <a:rPr lang="ru-RU" dirty="0" smtClean="0"/>
            <a:t>Апрель 2019</a:t>
          </a:r>
          <a:endParaRPr lang="ru-RU" dirty="0"/>
        </a:p>
      </dgm:t>
    </dgm:pt>
    <dgm:pt modelId="{32EEE169-D0AA-4080-A605-2725F1B669C7}" type="parTrans" cxnId="{72E40B1A-EB00-4350-AFED-E95F619FD383}">
      <dgm:prSet/>
      <dgm:spPr/>
      <dgm:t>
        <a:bodyPr/>
        <a:lstStyle/>
        <a:p>
          <a:endParaRPr lang="ru-RU"/>
        </a:p>
      </dgm:t>
    </dgm:pt>
    <dgm:pt modelId="{C74C4571-2CD2-4742-B8A0-6ED72F5CC93C}" type="sibTrans" cxnId="{72E40B1A-EB00-4350-AFED-E95F619FD383}">
      <dgm:prSet/>
      <dgm:spPr/>
      <dgm:t>
        <a:bodyPr/>
        <a:lstStyle/>
        <a:p>
          <a:endParaRPr lang="ru-RU"/>
        </a:p>
      </dgm:t>
    </dgm:pt>
    <dgm:pt modelId="{FD41D4B8-098D-45EC-AF8C-4648A5B84B22}">
      <dgm:prSet custT="1"/>
      <dgm:spPr/>
      <dgm:t>
        <a:bodyPr/>
        <a:lstStyle/>
        <a:p>
          <a:r>
            <a:rPr lang="ru-RU" sz="1400" dirty="0" smtClean="0"/>
            <a:t>АО «</a:t>
          </a:r>
          <a:r>
            <a:rPr lang="ru-RU" sz="1400" dirty="0" err="1" smtClean="0"/>
            <a:t>НЭВЗ-Керамикс</a:t>
          </a:r>
          <a:r>
            <a:rPr lang="ru-RU" sz="1400" dirty="0" smtClean="0"/>
            <a:t>» провела испытания новой конструкции </a:t>
          </a:r>
          <a:r>
            <a:rPr lang="ru-RU" sz="1400" dirty="0" err="1" smtClean="0"/>
            <a:t>эндопротеза</a:t>
          </a:r>
          <a:r>
            <a:rPr lang="ru-RU" sz="1400" dirty="0" smtClean="0"/>
            <a:t> коленного сустава, разработанной совместно со специалистами НГТУ. Текущий анализ результатов испытаний подтвердил работоспособность конструкции в течение минимум 10 лет</a:t>
          </a:r>
        </a:p>
      </dgm:t>
    </dgm:pt>
    <dgm:pt modelId="{7AD65C90-A111-4F4D-AF8B-E0383CE846AF}" type="parTrans" cxnId="{12A1F381-3484-4E0A-9FC9-40FB0239E85E}">
      <dgm:prSet/>
      <dgm:spPr/>
      <dgm:t>
        <a:bodyPr/>
        <a:lstStyle/>
        <a:p>
          <a:endParaRPr lang="ru-RU"/>
        </a:p>
      </dgm:t>
    </dgm:pt>
    <dgm:pt modelId="{FF2A30B5-C8F5-48F2-BC77-B7A153CC0E63}" type="sibTrans" cxnId="{12A1F381-3484-4E0A-9FC9-40FB0239E85E}">
      <dgm:prSet/>
      <dgm:spPr/>
      <dgm:t>
        <a:bodyPr/>
        <a:lstStyle/>
        <a:p>
          <a:endParaRPr lang="ru-RU"/>
        </a:p>
      </dgm:t>
    </dgm:pt>
    <dgm:pt modelId="{F4C31CD0-5E3D-4885-A95C-EB2456EC16E3}" type="pres">
      <dgm:prSet presAssocID="{E87CF11C-B171-4E30-826B-B86CE5246374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341EC3-C525-419C-8A87-A8CC290DA2D1}" type="pres">
      <dgm:prSet presAssocID="{B9815B06-7F51-4260-BA5D-17769AB0EA5B}" presName="composite" presStyleCnt="0"/>
      <dgm:spPr/>
    </dgm:pt>
    <dgm:pt modelId="{2988D05B-AB55-4664-9A2B-5636AD8B2A6F}" type="pres">
      <dgm:prSet presAssocID="{B9815B06-7F51-4260-BA5D-17769AB0EA5B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553BE33-B00C-4C8D-9072-04CEA1B18018}" type="pres">
      <dgm:prSet presAssocID="{B9815B06-7F51-4260-BA5D-17769AB0EA5B}" presName="desTx" presStyleLbl="align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EF4034-F8C4-4920-95E9-902915020D58}" type="pres">
      <dgm:prSet presAssocID="{B1C1A149-C601-485A-8854-6147337575CC}" presName="space" presStyleCnt="0"/>
      <dgm:spPr/>
    </dgm:pt>
    <dgm:pt modelId="{ABBDF770-B967-43F1-8466-C96D0AB4F226}" type="pres">
      <dgm:prSet presAssocID="{D8E088AF-8633-4AF5-8706-F72291100327}" presName="composite" presStyleCnt="0"/>
      <dgm:spPr/>
    </dgm:pt>
    <dgm:pt modelId="{68DAF3F7-DBD7-4533-8A1C-BF377BD05EC8}" type="pres">
      <dgm:prSet presAssocID="{D8E088AF-8633-4AF5-8706-F72291100327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69516D-E5FF-4CF9-8E93-7AE1EEABA877}" type="pres">
      <dgm:prSet presAssocID="{D8E088AF-8633-4AF5-8706-F72291100327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AA43CC-A210-4BA9-958C-493C458DB4A0}" type="pres">
      <dgm:prSet presAssocID="{F0AA2CF2-5342-4530-A501-2E8C01E1B2D3}" presName="space" presStyleCnt="0"/>
      <dgm:spPr/>
    </dgm:pt>
    <dgm:pt modelId="{4DC1192D-E4EE-489D-B09F-D975A59F5278}" type="pres">
      <dgm:prSet presAssocID="{B1BC6AA8-40FA-4516-9CD3-FAC9410F3E75}" presName="composite" presStyleCnt="0"/>
      <dgm:spPr/>
    </dgm:pt>
    <dgm:pt modelId="{F839ECB3-D51D-4E20-A859-C503CE48E574}" type="pres">
      <dgm:prSet presAssocID="{B1BC6AA8-40FA-4516-9CD3-FAC9410F3E75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C3A846-4301-4E7F-A90B-57D73D48A4EF}" type="pres">
      <dgm:prSet presAssocID="{B1BC6AA8-40FA-4516-9CD3-FAC9410F3E75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95C651-3625-496A-AEB6-D4FF8141BE31}" type="pres">
      <dgm:prSet presAssocID="{EA8EC49E-701C-4991-9736-7A678055236F}" presName="space" presStyleCnt="0"/>
      <dgm:spPr/>
    </dgm:pt>
    <dgm:pt modelId="{5B78C599-9AF7-42F5-9303-AE504F5CC91A}" type="pres">
      <dgm:prSet presAssocID="{248F5A9E-F67C-484C-870D-3316346FC21D}" presName="composite" presStyleCnt="0"/>
      <dgm:spPr/>
    </dgm:pt>
    <dgm:pt modelId="{2AD99BD1-EADD-400B-8DE9-AE1F144CEF91}" type="pres">
      <dgm:prSet presAssocID="{248F5A9E-F67C-484C-870D-3316346FC21D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2D24A1-65B9-400A-BE50-6A5C8B9A5DDD}" type="pres">
      <dgm:prSet presAssocID="{248F5A9E-F67C-484C-870D-3316346FC21D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77F713E-A423-4455-ACC8-CA04D9F82ED4}" type="presOf" srcId="{B1BC6AA8-40FA-4516-9CD3-FAC9410F3E75}" destId="{F839ECB3-D51D-4E20-A859-C503CE48E574}" srcOrd="0" destOrd="0" presId="urn:microsoft.com/office/officeart/2005/8/layout/hList1"/>
    <dgm:cxn modelId="{90050497-62D5-4647-B713-310CA4534AD9}" type="presOf" srcId="{E87CF11C-B171-4E30-826B-B86CE5246374}" destId="{F4C31CD0-5E3D-4885-A95C-EB2456EC16E3}" srcOrd="0" destOrd="0" presId="urn:microsoft.com/office/officeart/2005/8/layout/hList1"/>
    <dgm:cxn modelId="{5756D18D-1DBC-4858-88D5-A2525402F079}" srcId="{D8E088AF-8633-4AF5-8706-F72291100327}" destId="{FBE5D6D3-5492-4FDF-BCEF-8333BDFC7C90}" srcOrd="0" destOrd="0" parTransId="{0160D2ED-FC5E-4C12-B26B-6E19289608D0}" sibTransId="{B9316EA9-ACA7-4878-BC5C-F5E613B142CE}"/>
    <dgm:cxn modelId="{12A1F381-3484-4E0A-9FC9-40FB0239E85E}" srcId="{248F5A9E-F67C-484C-870D-3316346FC21D}" destId="{FD41D4B8-098D-45EC-AF8C-4648A5B84B22}" srcOrd="0" destOrd="0" parTransId="{7AD65C90-A111-4F4D-AF8B-E0383CE846AF}" sibTransId="{FF2A30B5-C8F5-48F2-BC77-B7A153CC0E63}"/>
    <dgm:cxn modelId="{D63A7E13-96DC-43B4-B04F-6D259EBF113B}" srcId="{E87CF11C-B171-4E30-826B-B86CE5246374}" destId="{B9815B06-7F51-4260-BA5D-17769AB0EA5B}" srcOrd="0" destOrd="0" parTransId="{3093C0FA-DD80-4706-8FA8-D0CE6A8CB45D}" sibTransId="{B1C1A149-C601-485A-8854-6147337575CC}"/>
    <dgm:cxn modelId="{8FFD83B3-8BDE-4C00-B0BF-0FB7BE4FD6F9}" type="presOf" srcId="{E624A04F-1704-4A6A-8D90-FA4782D4A650}" destId="{E553BE33-B00C-4C8D-9072-04CEA1B18018}" srcOrd="0" destOrd="0" presId="urn:microsoft.com/office/officeart/2005/8/layout/hList1"/>
    <dgm:cxn modelId="{362B398E-64D3-4A95-B1D6-6CAA6AC7B298}" srcId="{B1BC6AA8-40FA-4516-9CD3-FAC9410F3E75}" destId="{8BFAAEA0-A23D-4370-A737-52B4A8BA35B4}" srcOrd="1" destOrd="0" parTransId="{2AEE28F9-4967-4FAD-9983-A792BABD7334}" sibTransId="{918F61C8-2710-4867-82EF-06B04706C2E9}"/>
    <dgm:cxn modelId="{0180AC9C-F2F5-415A-88F5-0661C609C37F}" type="presOf" srcId="{FBE5D6D3-5492-4FDF-BCEF-8333BDFC7C90}" destId="{A669516D-E5FF-4CF9-8E93-7AE1EEABA877}" srcOrd="0" destOrd="0" presId="urn:microsoft.com/office/officeart/2005/8/layout/hList1"/>
    <dgm:cxn modelId="{F4447E93-595F-4F2C-AE6B-568E838EDFD8}" srcId="{B1BC6AA8-40FA-4516-9CD3-FAC9410F3E75}" destId="{CB74D48E-B6B7-4C81-A89B-19BDACFEEED8}" srcOrd="0" destOrd="0" parTransId="{A0B1CDF5-EAFA-4B0D-852B-01D435A62F6C}" sibTransId="{69B9E143-619D-4D38-955A-B53E1D647F9B}"/>
    <dgm:cxn modelId="{879CF72A-6657-4826-98CF-689156DFE2E7}" srcId="{E87CF11C-B171-4E30-826B-B86CE5246374}" destId="{B1BC6AA8-40FA-4516-9CD3-FAC9410F3E75}" srcOrd="2" destOrd="0" parTransId="{7800F780-44BF-400D-897D-121BB102B390}" sibTransId="{EA8EC49E-701C-4991-9736-7A678055236F}"/>
    <dgm:cxn modelId="{9086BCE5-2072-43A1-8386-8CB4E46364E7}" type="presOf" srcId="{D8E088AF-8633-4AF5-8706-F72291100327}" destId="{68DAF3F7-DBD7-4533-8A1C-BF377BD05EC8}" srcOrd="0" destOrd="0" presId="urn:microsoft.com/office/officeart/2005/8/layout/hList1"/>
    <dgm:cxn modelId="{50075208-DC95-48D1-A05F-9AB869ED962B}" type="presOf" srcId="{CB74D48E-B6B7-4C81-A89B-19BDACFEEED8}" destId="{3AC3A846-4301-4E7F-A90B-57D73D48A4EF}" srcOrd="0" destOrd="0" presId="urn:microsoft.com/office/officeart/2005/8/layout/hList1"/>
    <dgm:cxn modelId="{C6855463-ECE6-400C-ACF6-0143822300B5}" type="presOf" srcId="{FD41D4B8-098D-45EC-AF8C-4648A5B84B22}" destId="{202D24A1-65B9-400A-BE50-6A5C8B9A5DDD}" srcOrd="0" destOrd="0" presId="urn:microsoft.com/office/officeart/2005/8/layout/hList1"/>
    <dgm:cxn modelId="{2F829C32-791F-4872-9D9B-74CA8CB90D5D}" srcId="{B9815B06-7F51-4260-BA5D-17769AB0EA5B}" destId="{E624A04F-1704-4A6A-8D90-FA4782D4A650}" srcOrd="0" destOrd="0" parTransId="{FE46B705-A9C7-4FD9-A88C-36AD555F4403}" sibTransId="{AA4DFF7C-5859-4B3E-A682-CDFD5F21DD1B}"/>
    <dgm:cxn modelId="{7E445579-103B-4F5C-A69C-305F8624EDC1}" srcId="{E87CF11C-B171-4E30-826B-B86CE5246374}" destId="{D8E088AF-8633-4AF5-8706-F72291100327}" srcOrd="1" destOrd="0" parTransId="{A755CE04-FF0E-45E3-BEC8-3325405E15ED}" sibTransId="{F0AA2CF2-5342-4530-A501-2E8C01E1B2D3}"/>
    <dgm:cxn modelId="{52222C55-0B4B-477E-BF18-A46ACD273BEC}" type="presOf" srcId="{248F5A9E-F67C-484C-870D-3316346FC21D}" destId="{2AD99BD1-EADD-400B-8DE9-AE1F144CEF91}" srcOrd="0" destOrd="0" presId="urn:microsoft.com/office/officeart/2005/8/layout/hList1"/>
    <dgm:cxn modelId="{3D0C2666-5878-4717-9BF3-EC737C01F9B5}" type="presOf" srcId="{B9815B06-7F51-4260-BA5D-17769AB0EA5B}" destId="{2988D05B-AB55-4664-9A2B-5636AD8B2A6F}" srcOrd="0" destOrd="0" presId="urn:microsoft.com/office/officeart/2005/8/layout/hList1"/>
    <dgm:cxn modelId="{72E40B1A-EB00-4350-AFED-E95F619FD383}" srcId="{E87CF11C-B171-4E30-826B-B86CE5246374}" destId="{248F5A9E-F67C-484C-870D-3316346FC21D}" srcOrd="3" destOrd="0" parTransId="{32EEE169-D0AA-4080-A605-2725F1B669C7}" sibTransId="{C74C4571-2CD2-4742-B8A0-6ED72F5CC93C}"/>
    <dgm:cxn modelId="{163CE69F-3CFA-4A49-8658-BDECD00D142F}" type="presOf" srcId="{8BFAAEA0-A23D-4370-A737-52B4A8BA35B4}" destId="{3AC3A846-4301-4E7F-A90B-57D73D48A4EF}" srcOrd="0" destOrd="1" presId="urn:microsoft.com/office/officeart/2005/8/layout/hList1"/>
    <dgm:cxn modelId="{B32C2E6F-8C16-45A8-8106-5CD7B69C7599}" type="presParOf" srcId="{F4C31CD0-5E3D-4885-A95C-EB2456EC16E3}" destId="{6C341EC3-C525-419C-8A87-A8CC290DA2D1}" srcOrd="0" destOrd="0" presId="urn:microsoft.com/office/officeart/2005/8/layout/hList1"/>
    <dgm:cxn modelId="{B40E4F8E-15B4-4E38-B331-666EAAE992C7}" type="presParOf" srcId="{6C341EC3-C525-419C-8A87-A8CC290DA2D1}" destId="{2988D05B-AB55-4664-9A2B-5636AD8B2A6F}" srcOrd="0" destOrd="0" presId="urn:microsoft.com/office/officeart/2005/8/layout/hList1"/>
    <dgm:cxn modelId="{544F7372-3276-4016-B519-C1AEDD7D2142}" type="presParOf" srcId="{6C341EC3-C525-419C-8A87-A8CC290DA2D1}" destId="{E553BE33-B00C-4C8D-9072-04CEA1B18018}" srcOrd="1" destOrd="0" presId="urn:microsoft.com/office/officeart/2005/8/layout/hList1"/>
    <dgm:cxn modelId="{519A6721-CD79-4170-B0F9-29C7B8F5D84D}" type="presParOf" srcId="{F4C31CD0-5E3D-4885-A95C-EB2456EC16E3}" destId="{AAEF4034-F8C4-4920-95E9-902915020D58}" srcOrd="1" destOrd="0" presId="urn:microsoft.com/office/officeart/2005/8/layout/hList1"/>
    <dgm:cxn modelId="{EC45AED6-4175-4629-B54D-FF6EE5D310EC}" type="presParOf" srcId="{F4C31CD0-5E3D-4885-A95C-EB2456EC16E3}" destId="{ABBDF770-B967-43F1-8466-C96D0AB4F226}" srcOrd="2" destOrd="0" presId="urn:microsoft.com/office/officeart/2005/8/layout/hList1"/>
    <dgm:cxn modelId="{99A222D3-DAF2-4AD1-9A24-5A94DC53010E}" type="presParOf" srcId="{ABBDF770-B967-43F1-8466-C96D0AB4F226}" destId="{68DAF3F7-DBD7-4533-8A1C-BF377BD05EC8}" srcOrd="0" destOrd="0" presId="urn:microsoft.com/office/officeart/2005/8/layout/hList1"/>
    <dgm:cxn modelId="{AB0D76A2-F04C-4C06-9C38-DF81117FE1A9}" type="presParOf" srcId="{ABBDF770-B967-43F1-8466-C96D0AB4F226}" destId="{A669516D-E5FF-4CF9-8E93-7AE1EEABA877}" srcOrd="1" destOrd="0" presId="urn:microsoft.com/office/officeart/2005/8/layout/hList1"/>
    <dgm:cxn modelId="{A944DD9F-AFC1-4A0B-B43E-6DD038C18853}" type="presParOf" srcId="{F4C31CD0-5E3D-4885-A95C-EB2456EC16E3}" destId="{22AA43CC-A210-4BA9-958C-493C458DB4A0}" srcOrd="3" destOrd="0" presId="urn:microsoft.com/office/officeart/2005/8/layout/hList1"/>
    <dgm:cxn modelId="{42FA2BFA-AD00-4699-BA17-D8624DAFB217}" type="presParOf" srcId="{F4C31CD0-5E3D-4885-A95C-EB2456EC16E3}" destId="{4DC1192D-E4EE-489D-B09F-D975A59F5278}" srcOrd="4" destOrd="0" presId="urn:microsoft.com/office/officeart/2005/8/layout/hList1"/>
    <dgm:cxn modelId="{3E3DB6F6-CE5D-4BB6-A602-E9D2D4092373}" type="presParOf" srcId="{4DC1192D-E4EE-489D-B09F-D975A59F5278}" destId="{F839ECB3-D51D-4E20-A859-C503CE48E574}" srcOrd="0" destOrd="0" presId="urn:microsoft.com/office/officeart/2005/8/layout/hList1"/>
    <dgm:cxn modelId="{850B7D30-DE1B-46DD-8770-D510EB1472C5}" type="presParOf" srcId="{4DC1192D-E4EE-489D-B09F-D975A59F5278}" destId="{3AC3A846-4301-4E7F-A90B-57D73D48A4EF}" srcOrd="1" destOrd="0" presId="urn:microsoft.com/office/officeart/2005/8/layout/hList1"/>
    <dgm:cxn modelId="{12E63C2B-8065-49FB-96A9-9D179C230950}" type="presParOf" srcId="{F4C31CD0-5E3D-4885-A95C-EB2456EC16E3}" destId="{6195C651-3625-496A-AEB6-D4FF8141BE31}" srcOrd="5" destOrd="0" presId="urn:microsoft.com/office/officeart/2005/8/layout/hList1"/>
    <dgm:cxn modelId="{D954EE30-7AA5-4A49-9C0E-F0560457FCD7}" type="presParOf" srcId="{F4C31CD0-5E3D-4885-A95C-EB2456EC16E3}" destId="{5B78C599-9AF7-42F5-9303-AE504F5CC91A}" srcOrd="6" destOrd="0" presId="urn:microsoft.com/office/officeart/2005/8/layout/hList1"/>
    <dgm:cxn modelId="{4A05A963-99ED-45DA-BBEC-5B024E0C382F}" type="presParOf" srcId="{5B78C599-9AF7-42F5-9303-AE504F5CC91A}" destId="{2AD99BD1-EADD-400B-8DE9-AE1F144CEF91}" srcOrd="0" destOrd="0" presId="urn:microsoft.com/office/officeart/2005/8/layout/hList1"/>
    <dgm:cxn modelId="{72C535A8-7709-4C5A-B8E2-D500AFABF3E2}" type="presParOf" srcId="{5B78C599-9AF7-42F5-9303-AE504F5CC91A}" destId="{202D24A1-65B9-400A-BE50-6A5C8B9A5DDD}" srcOrd="1" destOrd="0" presId="urn:microsoft.com/office/officeart/2005/8/layout/hList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2497BD-349C-4195-B99F-B636557BF660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B0B335-BDFF-4FFE-B6D3-064E8BB2D8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B0B335-BDFF-4FFE-B6D3-064E8BB2D88E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AB4-85B7-4567-ADE3-68DA224DE0E6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964-9949-460D-B771-0345C7F79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AB4-85B7-4567-ADE3-68DA224DE0E6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964-9949-460D-B771-0345C7F79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AB4-85B7-4567-ADE3-68DA224DE0E6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964-9949-460D-B771-0345C7F79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AB4-85B7-4567-ADE3-68DA224DE0E6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964-9949-460D-B771-0345C7F79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AB4-85B7-4567-ADE3-68DA224DE0E6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964-9949-460D-B771-0345C7F79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AB4-85B7-4567-ADE3-68DA224DE0E6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964-9949-460D-B771-0345C7F79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AB4-85B7-4567-ADE3-68DA224DE0E6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964-9949-460D-B771-0345C7F79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AB4-85B7-4567-ADE3-68DA224DE0E6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964-9949-460D-B771-0345C7F79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AB4-85B7-4567-ADE3-68DA224DE0E6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964-9949-460D-B771-0345C7F79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AB4-85B7-4567-ADE3-68DA224DE0E6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964-9949-460D-B771-0345C7F79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77AB4-85B7-4567-ADE3-68DA224DE0E6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1F964-9949-460D-B771-0345C7F791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46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77AB4-85B7-4567-ADE3-68DA224DE0E6}" type="datetimeFigureOut">
              <a:rPr lang="ru-RU" smtClean="0"/>
              <a:t>20.04.2019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11F964-9949-460D-B771-0345C7F7917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vz-ceramics.com/ru/" TargetMode="External"/><Relationship Id="rId2" Type="http://schemas.openxmlformats.org/officeDocument/2006/relationships/hyperlink" Target="http://www.rusnano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scienceforum.ru/2019/article/2018013897" TargetMode="External"/><Relationship Id="rId4" Type="http://schemas.openxmlformats.org/officeDocument/2006/relationships/hyperlink" Target="https://www.mirprognozov.ru/prognosis/science/grafen-reshit-krupnejshie-problemyi-mira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75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«</a:t>
            </a:r>
            <a:r>
              <a:rPr lang="ru-RU" b="1" dirty="0" err="1"/>
              <a:t>Нанотехнологии</a:t>
            </a:r>
            <a:r>
              <a:rPr lang="ru-RU" b="1" dirty="0"/>
              <a:t> в моей жизни, в моей школе, в моем регионе в </a:t>
            </a:r>
            <a:r>
              <a:rPr lang="ru-RU" b="1" dirty="0" smtClean="0"/>
              <a:t>2023 </a:t>
            </a:r>
            <a:r>
              <a:rPr lang="ru-RU" b="1" dirty="0"/>
              <a:t>году»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5429264"/>
            <a:ext cx="6415110" cy="1066792"/>
          </a:xfrm>
        </p:spPr>
        <p:txBody>
          <a:bodyPr>
            <a:normAutofit fontScale="70000" lnSpcReduction="20000"/>
          </a:bodyPr>
          <a:lstStyle/>
          <a:p>
            <a:pPr algn="l"/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Вергулесова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Юлия</a:t>
            </a:r>
          </a:p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Ученица 6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</a:t>
            </a:r>
            <a:r>
              <a:rPr lang="en-GB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/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т класса</a:t>
            </a:r>
          </a:p>
          <a:p>
            <a:pPr algn="l"/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МБОУ «Лицей №11 г. Челябинска»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на 2023 год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К 2023 году новые материалы и технологии будут применены в том числе и в моей школе:</a:t>
            </a:r>
          </a:p>
          <a:p>
            <a:pPr lvl="1"/>
            <a:r>
              <a:rPr lang="ru-RU" dirty="0" smtClean="0"/>
              <a:t>фасад здания и окна </a:t>
            </a:r>
            <a:r>
              <a:rPr lang="ru-RU" dirty="0" smtClean="0"/>
              <a:t>обработаны </a:t>
            </a:r>
            <a:r>
              <a:rPr lang="ru-RU" dirty="0" err="1" smtClean="0"/>
              <a:t>нанопокрытием</a:t>
            </a:r>
            <a:r>
              <a:rPr lang="ru-RU" dirty="0" smtClean="0"/>
              <a:t>, которое не подвержено загрязнению;</a:t>
            </a:r>
          </a:p>
          <a:p>
            <a:pPr lvl="1"/>
            <a:r>
              <a:rPr lang="ru-RU" dirty="0" smtClean="0"/>
              <a:t>внутренние стекла будут заменены на антибактериальные и дети в школе будут меньше болеть.</a:t>
            </a:r>
          </a:p>
          <a:p>
            <a:pPr lvl="1"/>
            <a:r>
              <a:rPr lang="ru-RU" dirty="0" smtClean="0"/>
              <a:t>школьники </a:t>
            </a:r>
            <a:r>
              <a:rPr lang="ru-RU" dirty="0"/>
              <a:t>на уроках используют </a:t>
            </a:r>
            <a:r>
              <a:rPr lang="ru-RU" dirty="0" err="1"/>
              <a:t>супертонкие</a:t>
            </a:r>
            <a:r>
              <a:rPr lang="ru-RU" dirty="0"/>
              <a:t> электронные книги пиксельная матрица дисплеев которых построена на основе </a:t>
            </a:r>
            <a:r>
              <a:rPr lang="ru-RU" dirty="0" err="1"/>
              <a:t>графена</a:t>
            </a:r>
            <a:r>
              <a:rPr lang="ru-RU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Общественный транспорт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686320"/>
          </a:xfrm>
        </p:spPr>
        <p:txBody>
          <a:bodyPr>
            <a:normAutofit fontScale="40000" lnSpcReduction="20000"/>
          </a:bodyPr>
          <a:lstStyle/>
          <a:p>
            <a:r>
              <a:rPr lang="ru-RU" sz="5000" dirty="0"/>
              <a:t>Каждая автомобильная компания мира, находящаяся под давлением из-за растущих норм на токсичность выхлопных газов и под угрозой того, что автомобили с бензиновым двигателем скоро запретят во многих городах, пытается поскорее представить новый электромобиль.</a:t>
            </a:r>
          </a:p>
          <a:p>
            <a:r>
              <a:rPr lang="ru-RU" sz="5000" dirty="0"/>
              <a:t>В октябре 2017 года в Челябинске тестировали электробус китайского производства </a:t>
            </a:r>
            <a:r>
              <a:rPr lang="ru-RU" sz="5000" dirty="0" err="1"/>
              <a:t>Yutong</a:t>
            </a:r>
            <a:r>
              <a:rPr lang="ru-RU" sz="5000" dirty="0"/>
              <a:t> ZK6125BEVG12, но в итоге город отказался от электрических новинок из-за </a:t>
            </a:r>
            <a:r>
              <a:rPr lang="ru-RU" sz="5000" dirty="0" smtClean="0"/>
              <a:t>дороговизны.</a:t>
            </a:r>
            <a:endParaRPr lang="ru-RU" sz="5000" dirty="0"/>
          </a:p>
          <a:p>
            <a:endParaRPr lang="ru-RU" dirty="0"/>
          </a:p>
        </p:txBody>
      </p:sp>
      <p:pic>
        <p:nvPicPr>
          <p:cNvPr id="4" name="Рисунок 3" descr="27567369626_964dfb0ca0_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50685" y="2786058"/>
            <a:ext cx="4893315" cy="32638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Аккумуляторы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fontScale="70000" lnSpcReduction="20000"/>
          </a:bodyPr>
          <a:lstStyle/>
          <a:p>
            <a:r>
              <a:rPr lang="ru-RU" dirty="0"/>
              <a:t>Стоимость </a:t>
            </a:r>
            <a:r>
              <a:rPr lang="ru-RU" dirty="0" err="1"/>
              <a:t>литий-ионных</a:t>
            </a:r>
            <a:r>
              <a:rPr lang="ru-RU" dirty="0"/>
              <a:t> аккумуляторов, которые используются в том числе и </a:t>
            </a:r>
            <a:r>
              <a:rPr lang="ru-RU" dirty="0" err="1"/>
              <a:t>электобусах</a:t>
            </a:r>
            <a:r>
              <a:rPr lang="ru-RU" dirty="0"/>
              <a:t>, падает. Снижение с 2010 года составило 73</a:t>
            </a:r>
            <a:r>
              <a:rPr lang="ru-RU" dirty="0" smtClean="0"/>
              <a:t>%.</a:t>
            </a:r>
          </a:p>
          <a:p>
            <a:r>
              <a:rPr lang="ru-RU" dirty="0"/>
              <a:t>По оценке </a:t>
            </a:r>
            <a:r>
              <a:rPr lang="ru-RU" dirty="0" err="1"/>
              <a:t>Bloomberg</a:t>
            </a:r>
            <a:r>
              <a:rPr lang="ru-RU" dirty="0"/>
              <a:t> </a:t>
            </a:r>
            <a:r>
              <a:rPr lang="ru-RU" dirty="0" err="1"/>
              <a:t>New</a:t>
            </a:r>
            <a:r>
              <a:rPr lang="ru-RU" dirty="0"/>
              <a:t> </a:t>
            </a:r>
            <a:r>
              <a:rPr lang="ru-RU" dirty="0" err="1"/>
              <a:t>Energy</a:t>
            </a:r>
            <a:r>
              <a:rPr lang="ru-RU" dirty="0"/>
              <a:t> </a:t>
            </a:r>
            <a:r>
              <a:rPr lang="ru-RU" dirty="0" err="1"/>
              <a:t>Finance</a:t>
            </a:r>
            <a:r>
              <a:rPr lang="ru-RU" dirty="0"/>
              <a:t>, к 2025 стоимость аккумуляторов достигнет «магической отметки» в 100 долларов за кВт*ч, которая считается «поворотным моментом» для широкого распространения электромобилей.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Screenshot_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2500306"/>
            <a:ext cx="4357718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28605"/>
            <a:ext cx="8229600" cy="3429024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15 апреля 2019</a:t>
            </a:r>
          </a:p>
          <a:p>
            <a:r>
              <a:rPr lang="ru-RU" dirty="0"/>
              <a:t>АО «РОСНАНО» и ПАО «КАМАЗ» подписали соглашение о стратегическом партнерстве при разработке и производстве перспективных батарей для электротранспорта и напольной техники на основе </a:t>
            </a:r>
            <a:r>
              <a:rPr lang="ru-RU" dirty="0" err="1"/>
              <a:t>литий-ионных</a:t>
            </a:r>
            <a:r>
              <a:rPr lang="ru-RU" dirty="0"/>
              <a:t> аккумуляторов. Документ создает основу для реализации совместных проектов по развитию электротранспорта в России и систем накопления энергии на основе </a:t>
            </a:r>
            <a:r>
              <a:rPr lang="ru-RU" dirty="0" err="1"/>
              <a:t>литий-ионных</a:t>
            </a:r>
            <a:r>
              <a:rPr lang="ru-RU" dirty="0"/>
              <a:t> аккумуляторов.</a:t>
            </a:r>
          </a:p>
          <a:p>
            <a:endParaRPr lang="ru-RU" dirty="0"/>
          </a:p>
        </p:txBody>
      </p:sp>
      <p:pic>
        <p:nvPicPr>
          <p:cNvPr id="1026" name="Picture 2" descr="ÐÐ°ÑÑÐ¸Ð½ÐºÐ¸ Ð¿Ð¾ Ð·Ð°Ð¿ÑÐ¾ÑÑ Ð»Ð¸ÑÐ¸Ð¹-Ð¸Ð¾Ð½Ð½ÑÐµ Ð°ÐºÐºÑÐ¼ÑÐ»ÑÑÐ¾ÑÑ"/>
          <p:cNvPicPr>
            <a:picLocks noChangeAspect="1" noChangeArrowheads="1"/>
          </p:cNvPicPr>
          <p:nvPr/>
        </p:nvPicPr>
        <p:blipFill>
          <a:blip r:embed="rId2"/>
          <a:srcRect l="14743" t="31817" r="9082"/>
          <a:stretch>
            <a:fillRect/>
          </a:stretch>
        </p:blipFill>
        <p:spPr bwMode="auto">
          <a:xfrm>
            <a:off x="714348" y="3571876"/>
            <a:ext cx="7594830" cy="27559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на 2023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Все вышеперечисленные факты создают предпосылки для снижения стоимости самих электробусов и их обслуживания.</a:t>
            </a:r>
          </a:p>
          <a:p>
            <a:r>
              <a:rPr lang="ru-RU" dirty="0" smtClean="0"/>
              <a:t>На </a:t>
            </a:r>
            <a:r>
              <a:rPr lang="ru-RU" dirty="0"/>
              <a:t>данный момент городу требуется модернизация системы общественного транспорта. В основе </a:t>
            </a:r>
            <a:r>
              <a:rPr lang="ru-RU"/>
              <a:t>концепции </a:t>
            </a:r>
            <a:r>
              <a:rPr lang="ru-RU" smtClean="0"/>
              <a:t>обновления – </a:t>
            </a:r>
            <a:r>
              <a:rPr lang="ru-RU" dirty="0"/>
              <a:t>интеллектуальные технологии, </a:t>
            </a:r>
            <a:r>
              <a:rPr lang="ru-RU" dirty="0" err="1"/>
              <a:t>экологичность</a:t>
            </a:r>
            <a:r>
              <a:rPr lang="ru-RU" dirty="0"/>
              <a:t> и экономичность.  </a:t>
            </a:r>
          </a:p>
          <a:p>
            <a:r>
              <a:rPr lang="ru-RU" dirty="0"/>
              <a:t>М</a:t>
            </a:r>
            <a:r>
              <a:rPr lang="ru-RU" dirty="0" smtClean="0"/>
              <a:t>огу предположить, </a:t>
            </a:r>
            <a:r>
              <a:rPr lang="ru-RU" dirty="0"/>
              <a:t>что город вернется к электробусам, и будет использовать </a:t>
            </a:r>
            <a:r>
              <a:rPr lang="ru-RU" dirty="0" smtClean="0"/>
              <a:t>их вместо </a:t>
            </a:r>
            <a:r>
              <a:rPr lang="ru-RU" dirty="0"/>
              <a:t>автобусов, а так же как троллейбус с увеличенным автономным ходом.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Эндопротезирование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428737"/>
            <a:ext cx="4038600" cy="2428892"/>
          </a:xfrm>
        </p:spPr>
        <p:txBody>
          <a:bodyPr>
            <a:normAutofit fontScale="85000" lnSpcReduction="10000"/>
          </a:bodyPr>
          <a:lstStyle/>
          <a:p>
            <a:r>
              <a:rPr lang="ru-RU" dirty="0" err="1"/>
              <a:t>Эндопротезирование</a:t>
            </a:r>
            <a:r>
              <a:rPr lang="ru-RU" dirty="0"/>
              <a:t> – это хирургическая операция, при которой пораженный сустав пациента удаляется и заменяется искусственным суставом (</a:t>
            </a:r>
            <a:r>
              <a:rPr lang="ru-RU" dirty="0" err="1"/>
              <a:t>эндопротезом</a:t>
            </a:r>
            <a:r>
              <a:rPr lang="ru-RU" dirty="0" smtClean="0"/>
              <a:t>).</a:t>
            </a:r>
          </a:p>
          <a:p>
            <a:endParaRPr lang="ru-RU" dirty="0" smtClean="0"/>
          </a:p>
        </p:txBody>
      </p:sp>
      <p:pic>
        <p:nvPicPr>
          <p:cNvPr id="5" name="Содержимое 4" descr="c7a79fa70635b843bf0ad928122af437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500174"/>
            <a:ext cx="4038600" cy="2690717"/>
          </a:xfrm>
        </p:spPr>
      </p:pic>
      <p:sp>
        <p:nvSpPr>
          <p:cNvPr id="7" name="TextBox 6"/>
          <p:cNvSpPr txBox="1"/>
          <p:nvPr/>
        </p:nvSpPr>
        <p:spPr>
          <a:xfrm>
            <a:off x="785786" y="4214818"/>
            <a:ext cx="792961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К материалам, которые применяют в настоящее время в </a:t>
            </a:r>
            <a:r>
              <a:rPr lang="ru-RU" sz="2400" dirty="0" err="1" smtClean="0"/>
              <a:t>эндопротезировании</a:t>
            </a:r>
            <a:r>
              <a:rPr lang="ru-RU" sz="2400" dirty="0" smtClean="0"/>
              <a:t> тазобедренного сустава, относят: металлы и их сплавы, керамику, костный цемент (полиметилметакрилат), полиэтилен.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Преимущества </a:t>
            </a:r>
            <a:r>
              <a:rPr lang="ru-RU" dirty="0" err="1" smtClean="0"/>
              <a:t>биокерамики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472518" cy="5572140"/>
          </a:xfrm>
        </p:spPr>
        <p:txBody>
          <a:bodyPr>
            <a:noAutofit/>
          </a:bodyPr>
          <a:lstStyle/>
          <a:p>
            <a:pPr lvl="0" fontAlgn="base"/>
            <a:r>
              <a:rPr lang="ru-RU" sz="1800" dirty="0" smtClean="0"/>
              <a:t>материалы </a:t>
            </a:r>
            <a:r>
              <a:rPr lang="ru-RU" sz="1800" dirty="0"/>
              <a:t>обладают фрикционными характеристиками, обеспечивающими длительную эксплуатацию изделий;</a:t>
            </a:r>
          </a:p>
          <a:p>
            <a:pPr lvl="0" fontAlgn="base"/>
            <a:r>
              <a:rPr lang="ru-RU" sz="1800" dirty="0"/>
              <a:t>материалы имеют высокую степень адаптации к биологическим тканям;</a:t>
            </a:r>
          </a:p>
          <a:p>
            <a:pPr lvl="0" fontAlgn="base"/>
            <a:r>
              <a:rPr lang="ru-RU" sz="1800" dirty="0"/>
              <a:t>характер пористости материалов для замены поврежденных участков близок к структуре пор здоровой костной ткани;</a:t>
            </a:r>
          </a:p>
          <a:p>
            <a:pPr lvl="0" fontAlgn="base"/>
            <a:r>
              <a:rPr lang="ru-RU" sz="1800" dirty="0"/>
              <a:t>отсутствие биохимических обменных реакций со структурами организма;</a:t>
            </a:r>
          </a:p>
          <a:p>
            <a:pPr lvl="0" fontAlgn="base"/>
            <a:r>
              <a:rPr lang="ru-RU" sz="1800" dirty="0"/>
              <a:t>стойкость к тепловому удару, что делает возможной высокотемпературную стерилизацию изделий без потери эксплуатационных свойств;</a:t>
            </a:r>
          </a:p>
          <a:p>
            <a:pPr lvl="0" fontAlgn="base"/>
            <a:r>
              <a:rPr lang="ru-RU" sz="1800" dirty="0"/>
              <a:t>высокая биомеханическая совместимость материалов с костной тканью.</a:t>
            </a:r>
          </a:p>
          <a:p>
            <a:pPr lvl="0" fontAlgn="base"/>
            <a:r>
              <a:rPr lang="ru-RU" sz="1800" dirty="0"/>
              <a:t>керамика не создает помех при диагностике, прежде всего при магнитно-резонансных </a:t>
            </a:r>
            <a:r>
              <a:rPr lang="ru-RU" sz="1800" dirty="0" err="1"/>
              <a:t>томографических</a:t>
            </a:r>
            <a:r>
              <a:rPr lang="ru-RU" sz="1800" dirty="0"/>
              <a:t> </a:t>
            </a:r>
            <a:r>
              <a:rPr lang="ru-RU" sz="1800" dirty="0" smtClean="0"/>
              <a:t>исследованиях.</a:t>
            </a:r>
          </a:p>
          <a:p>
            <a:pPr>
              <a:buNone/>
            </a:pPr>
            <a:r>
              <a:rPr lang="ru-RU" sz="1800" dirty="0" smtClean="0"/>
              <a:t>	</a:t>
            </a:r>
          </a:p>
          <a:p>
            <a:pPr>
              <a:buNone/>
            </a:pPr>
            <a:r>
              <a:rPr lang="ru-RU" sz="1800" dirty="0" smtClean="0"/>
              <a:t>	Ведущей тенденцией на рынке медицинских имплантатов становится замещение металлических и полимерных аналогов на изделия из </a:t>
            </a:r>
            <a:r>
              <a:rPr lang="ru-RU" sz="1800" dirty="0" err="1" smtClean="0"/>
              <a:t>биокерамики</a:t>
            </a:r>
            <a:r>
              <a:rPr lang="ru-RU" sz="1800" dirty="0" smtClean="0"/>
              <a:t>.</a:t>
            </a:r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642918"/>
            <a:ext cx="8229600" cy="3786214"/>
          </a:xfrm>
        </p:spPr>
        <p:txBody>
          <a:bodyPr>
            <a:normAutofit fontScale="92500" lnSpcReduction="20000"/>
          </a:bodyPr>
          <a:lstStyle/>
          <a:p>
            <a:r>
              <a:rPr lang="ru-RU" dirty="0" err="1"/>
              <a:t>Эндопротезы</a:t>
            </a:r>
            <a:r>
              <a:rPr lang="ru-RU" dirty="0"/>
              <a:t> </a:t>
            </a:r>
            <a:r>
              <a:rPr lang="ru-RU" dirty="0" smtClean="0"/>
              <a:t>с </a:t>
            </a:r>
            <a:r>
              <a:rPr lang="ru-RU" dirty="0"/>
              <a:t>керамической парой трения очень востребованы во всем мире, поскольку срок службы такого протеза превышает 20 лет. Сейчас более 90% подобной керамики в мире производится на заводе "</a:t>
            </a:r>
            <a:r>
              <a:rPr lang="ru-RU" dirty="0" err="1"/>
              <a:t>CeramTec</a:t>
            </a:r>
            <a:r>
              <a:rPr lang="ru-RU" dirty="0"/>
              <a:t>" в Германии (около миллиона изделий в год). </a:t>
            </a:r>
            <a:r>
              <a:rPr lang="en-US" dirty="0" smtClean="0"/>
              <a:t>C</a:t>
            </a:r>
            <a:r>
              <a:rPr lang="ru-RU" dirty="0" err="1" smtClean="0"/>
              <a:t>пециалистами</a:t>
            </a:r>
            <a:r>
              <a:rPr lang="ru-RU" dirty="0" smtClean="0"/>
              <a:t> </a:t>
            </a:r>
            <a:r>
              <a:rPr lang="ru-RU" dirty="0"/>
              <a:t>АО «НЭВЗ-КЕРАМИКС», Новосибирского НИИТО и НГТУ было принято решение о разработке отечественного </a:t>
            </a:r>
            <a:r>
              <a:rPr lang="ru-RU" dirty="0" err="1"/>
              <a:t>эндопротеза</a:t>
            </a:r>
            <a:r>
              <a:rPr lang="ru-RU" dirty="0"/>
              <a:t>. </a:t>
            </a:r>
          </a:p>
          <a:p>
            <a:endParaRPr lang="ru-RU" dirty="0"/>
          </a:p>
        </p:txBody>
      </p:sp>
      <p:pic>
        <p:nvPicPr>
          <p:cNvPr id="4" name="Рисунок 3" descr="AS_434483322200065@1480600304273_l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4286256"/>
            <a:ext cx="3796314" cy="1804996"/>
          </a:xfrm>
          <a:prstGeom prst="rect">
            <a:avLst/>
          </a:prstGeom>
        </p:spPr>
      </p:pic>
      <p:pic>
        <p:nvPicPr>
          <p:cNvPr id="5" name="Рисунок 4" descr="organization_996.png.500x500_q85_crop-,0.jpg"/>
          <p:cNvPicPr>
            <a:picLocks noChangeAspect="1"/>
          </p:cNvPicPr>
          <p:nvPr/>
        </p:nvPicPr>
        <p:blipFill>
          <a:blip r:embed="rId3"/>
          <a:srcRect t="13773" r="3961" b="39056"/>
          <a:stretch>
            <a:fillRect/>
          </a:stretch>
        </p:blipFill>
        <p:spPr>
          <a:xfrm>
            <a:off x="5143504" y="4286256"/>
            <a:ext cx="3169233" cy="1785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развития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Прогноз на 2023 год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В 2018 году предприятие «НЭВЗ-КЕРАМИКС» запустило серийное производство тазобедренных </a:t>
            </a:r>
            <a:r>
              <a:rPr lang="ru-RU" dirty="0" err="1" smtClean="0"/>
              <a:t>эндопротезов</a:t>
            </a:r>
            <a:r>
              <a:rPr lang="ru-RU" dirty="0" smtClean="0"/>
              <a:t>. Мощности предприятия позволяют создавать около 10 тысяч изделий в год.</a:t>
            </a:r>
          </a:p>
          <a:p>
            <a:r>
              <a:rPr lang="ru-RU" dirty="0" smtClean="0"/>
              <a:t>В 2019 году начнется производство </a:t>
            </a:r>
            <a:r>
              <a:rPr lang="ru-RU" dirty="0" err="1" smtClean="0"/>
              <a:t>эндопротезов</a:t>
            </a:r>
            <a:r>
              <a:rPr lang="ru-RU" dirty="0" smtClean="0"/>
              <a:t> коленного сустава. Общая мощность новой линии — около 100 </a:t>
            </a:r>
            <a:r>
              <a:rPr lang="ru-RU" dirty="0" err="1" smtClean="0"/>
              <a:t>тыс</a:t>
            </a:r>
            <a:r>
              <a:rPr lang="ru-RU" dirty="0" smtClean="0"/>
              <a:t> </a:t>
            </a:r>
            <a:r>
              <a:rPr lang="ru-RU" dirty="0" err="1" smtClean="0"/>
              <a:t>эндопротезов</a:t>
            </a:r>
            <a:r>
              <a:rPr lang="ru-RU" dirty="0" smtClean="0"/>
              <a:t> в год.</a:t>
            </a:r>
          </a:p>
          <a:p>
            <a:r>
              <a:rPr lang="ru-RU" dirty="0" smtClean="0"/>
              <a:t>Таким образом, организация российского производства керамических протезов позволит, помимо замещения зарубежных аналогов, снизить количество повторных операций, которые приходится проводить при использовании металлических моделей с более низким качеством. К 2023 году предприятие выйдет на полную загрузку мощностей с займет до 10% рынка производства коленных суставов и 20% рынка тазобедренных суставов.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Моя школа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ru-RU" dirty="0" smtClean="0"/>
              <a:t>Я учусь в 6 </a:t>
            </a:r>
            <a:r>
              <a:rPr lang="ru-RU" dirty="0" err="1" smtClean="0"/>
              <a:t>нано-технологическом</a:t>
            </a:r>
            <a:r>
              <a:rPr lang="ru-RU" dirty="0" smtClean="0"/>
              <a:t> классе МБОУ «Лицей №11 г. Челябинска».</a:t>
            </a:r>
          </a:p>
          <a:p>
            <a:r>
              <a:rPr lang="ru-RU" dirty="0" smtClean="0"/>
              <a:t>В нашей школе есть</a:t>
            </a:r>
            <a:r>
              <a:rPr lang="ru-RU" dirty="0" smtClean="0"/>
              <a:t> «STA-студия». В переводе с английского STA (</a:t>
            </a:r>
            <a:r>
              <a:rPr lang="ru-RU" dirty="0" err="1" smtClean="0"/>
              <a:t>Science</a:t>
            </a:r>
            <a:r>
              <a:rPr lang="ru-RU" dirty="0" smtClean="0"/>
              <a:t>, </a:t>
            </a:r>
            <a:r>
              <a:rPr lang="ru-RU" dirty="0" err="1" smtClean="0"/>
              <a:t>Technology</a:t>
            </a:r>
            <a:r>
              <a:rPr lang="ru-RU" dirty="0" smtClean="0"/>
              <a:t>, </a:t>
            </a:r>
            <a:r>
              <a:rPr lang="ru-RU" dirty="0" err="1" smtClean="0"/>
              <a:t>Art</a:t>
            </a:r>
            <a:r>
              <a:rPr lang="ru-RU" dirty="0" smtClean="0"/>
              <a:t>) означает наука, технология и искусство.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5" name="Содержимое 4" descr="imagesl2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1" y="1428736"/>
            <a:ext cx="3857652" cy="2571768"/>
          </a:xfrm>
        </p:spPr>
      </p:pic>
      <p:pic>
        <p:nvPicPr>
          <p:cNvPr id="6" name="Содержимое 7" descr="https://img.znak.com/1535366.jpg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4071942"/>
            <a:ext cx="3857652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Источники информации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hlinkClick r:id="rId2"/>
              </a:rPr>
              <a:t>http://www.rusnano.com</a:t>
            </a:r>
            <a:endParaRPr lang="ru-RU" dirty="0" smtClean="0"/>
          </a:p>
          <a:p>
            <a:r>
              <a:rPr lang="en-GB" dirty="0" smtClean="0">
                <a:hlinkClick r:id="rId3"/>
              </a:rPr>
              <a:t>http://www.nevz-ceramics.com/ru/</a:t>
            </a:r>
            <a:endParaRPr lang="ru-RU" dirty="0" smtClean="0"/>
          </a:p>
          <a:p>
            <a:r>
              <a:rPr lang="ru-RU" b="1" dirty="0"/>
              <a:t>https://tass.ru/obschestvo/5511985</a:t>
            </a:r>
          </a:p>
          <a:p>
            <a:r>
              <a:rPr lang="ru-RU" u="sng" dirty="0">
                <a:hlinkClick r:id="rId4"/>
              </a:rPr>
              <a:t>https://www.mirprognozov.ru/prognosis/science/grafen-reshit-krupnejshie-problemyi-mira/</a:t>
            </a:r>
            <a:endParaRPr lang="ru-RU" dirty="0"/>
          </a:p>
          <a:p>
            <a:r>
              <a:rPr lang="ru-RU" u="sng" dirty="0">
                <a:hlinkClick r:id="rId5"/>
              </a:rPr>
              <a:t>https://scienceforum.ru/2019/article/2018013897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rmAutofit/>
          </a:bodyPr>
          <a:lstStyle/>
          <a:p>
            <a:r>
              <a:rPr lang="ru-RU" dirty="0" err="1" smtClean="0"/>
              <a:t>Нанопокрытия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214422"/>
            <a:ext cx="4043362" cy="535785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 </a:t>
            </a:r>
            <a:r>
              <a:rPr lang="ru-RU" dirty="0"/>
              <a:t>настоящее время выдающиеся свойства </a:t>
            </a:r>
            <a:r>
              <a:rPr lang="ru-RU" dirty="0" err="1"/>
              <a:t>наноматериалов</a:t>
            </a:r>
            <a:r>
              <a:rPr lang="ru-RU" dirty="0"/>
              <a:t> позволяют применять в строительстве новые теплоизоляционные материалы, краски, эмали, лаки и многое другое. Большим достижением в области </a:t>
            </a:r>
            <a:r>
              <a:rPr lang="ru-RU" dirty="0" err="1"/>
              <a:t>нанопокрытий</a:t>
            </a:r>
            <a:r>
              <a:rPr lang="ru-RU" dirty="0"/>
              <a:t> стала имитация эффекта лепестков лотоса, которые совершенно неуязвимы для воды. В результате в Пекине появилось здание Большого национального театра, огромный яйцеобразный купол которого, созданный из стекла и титана, обработан </a:t>
            </a:r>
            <a:r>
              <a:rPr lang="ru-RU" dirty="0" err="1"/>
              <a:t>нанопокрытием</a:t>
            </a:r>
            <a:r>
              <a:rPr lang="ru-RU" dirty="0"/>
              <a:t>, которое не подвержено загрязнению и смачиванию осадками. </a:t>
            </a:r>
          </a:p>
        </p:txBody>
      </p:sp>
      <p:pic>
        <p:nvPicPr>
          <p:cNvPr id="5" name="Содержимое 4" descr="ÐÐ°ÑÑÐ¸Ð½ÐºÐ¸ Ð¿Ð¾ Ð·Ð°Ð¿ÑÐ¾ÑÑ Ð² ÐÐµÐºÐ¸Ð½Ðµ Ð¿Ð¾ÑÐ²Ð¸Ð»Ð¾ÑÑ Ð·Ð´Ð°Ð½Ð¸Ðµ ÐÐ¾Ð»ÑÑÐ¾Ð³Ð¾ Ð½Ð°ÑÐ¸Ð¾Ð½Ð°Ð»ÑÐ½Ð¾Ð³Ð¾ ÑÐµÐ°ÑÑÐ°"/>
          <p:cNvPicPr>
            <a:picLocks noGrp="1"/>
          </p:cNvPicPr>
          <p:nvPr>
            <p:ph sz="half" idx="2"/>
          </p:nvPr>
        </p:nvPicPr>
        <p:blipFill>
          <a:blip r:embed="rId2"/>
          <a:srcRect r="943" b="20463"/>
          <a:stretch>
            <a:fillRect/>
          </a:stretch>
        </p:blipFill>
        <p:spPr bwMode="auto">
          <a:xfrm>
            <a:off x="4643438" y="1214422"/>
            <a:ext cx="40005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ÐÐ°ÑÑÐ¸Ð½ÐºÐ¸ Ð¿Ð¾ Ð·Ð°Ð¿ÑÐ¾ÑÑ Ð² ÐÐµÐºÐ¸Ð½Ðµ Ð¿Ð¾ÑÐ²Ð¸Ð»Ð¾ÑÑ Ð·Ð´Ð°Ð½Ð¸Ðµ ÐÐ¾Ð»ÑÑÐ¾Ð³Ð¾ Ð½Ð°ÑÐ¸Ð¾Ð½Ð°Ð»ÑÐ½Ð¾Ð³Ð¾ ÑÐµÐ°ÑÑÐ°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786190"/>
            <a:ext cx="4000528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Графен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04351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Футуристический </a:t>
            </a:r>
            <a:r>
              <a:rPr lang="ru-RU" dirty="0"/>
              <a:t>материал с растущим набором </a:t>
            </a:r>
            <a:r>
              <a:rPr lang="ru-RU" dirty="0" err="1"/>
              <a:t>потенциальныйх</a:t>
            </a:r>
            <a:r>
              <a:rPr lang="ru-RU" dirty="0"/>
              <a:t> применений.</a:t>
            </a:r>
          </a:p>
          <a:p>
            <a:r>
              <a:rPr lang="ru-RU" dirty="0" err="1"/>
              <a:t>Графен</a:t>
            </a:r>
            <a:r>
              <a:rPr lang="ru-RU" dirty="0"/>
              <a:t> состоит из плотно соединенных атомов углерода, выстроенных в решетке толщиной в один атом. Это делает его самым тонким веществом в мире, которое при этом в 200 раз прочнее стали, гибкое, растяжимое, самовосстанавливающееся, прозрачное, проводящее и даже сверхпроводящее. Квадратный метр </a:t>
            </a:r>
            <a:r>
              <a:rPr lang="ru-RU" dirty="0" err="1"/>
              <a:t>графена</a:t>
            </a:r>
            <a:r>
              <a:rPr lang="ru-RU" dirty="0"/>
              <a:t> весом всего в 0,0077 грамма может выдерживать четыре килограмма нагрузки</a:t>
            </a:r>
            <a:r>
              <a:rPr lang="ru-RU" dirty="0" smtClean="0"/>
              <a:t>.</a:t>
            </a:r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Nanotube_6_9-spheres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Улучшение свойств материалов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dirty="0" smtClean="0"/>
              <a:t>Добавление минимальных объемов </a:t>
            </a:r>
            <a:r>
              <a:rPr lang="ru-RU" dirty="0" err="1" smtClean="0"/>
              <a:t>наноматериалов</a:t>
            </a:r>
            <a:r>
              <a:rPr lang="ru-RU" dirty="0" smtClean="0"/>
              <a:t> радикально изменяют свойства больших материалов: прочность, удельная прочность, вес, проводимость и т.д.</a:t>
            </a:r>
            <a:r>
              <a:rPr lang="ru-RU" dirty="0"/>
              <a:t> </a:t>
            </a:r>
            <a:r>
              <a:rPr lang="ru-RU" dirty="0" smtClean="0"/>
              <a:t>Это значит, </a:t>
            </a:r>
            <a:r>
              <a:rPr lang="ru-RU" dirty="0" err="1" smtClean="0"/>
              <a:t>графен</a:t>
            </a:r>
            <a:r>
              <a:rPr lang="ru-RU" dirty="0" smtClean="0"/>
              <a:t> можно добавлять к строительным материалам — бетону, алюминию, что сделает их прочнее и легче.</a:t>
            </a:r>
          </a:p>
          <a:p>
            <a:endParaRPr lang="ru-RU" dirty="0"/>
          </a:p>
        </p:txBody>
      </p:sp>
      <p:pic>
        <p:nvPicPr>
          <p:cNvPr id="7" name="Содержимое 6" descr="gibkiy-karandash0_9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0" y="2143116"/>
            <a:ext cx="3852089" cy="385208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err="1" smtClean="0"/>
              <a:t>Нанобетон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38600" cy="5472114"/>
          </a:xfrm>
        </p:spPr>
        <p:txBody>
          <a:bodyPr>
            <a:noAutofit/>
          </a:bodyPr>
          <a:lstStyle/>
          <a:p>
            <a:r>
              <a:rPr lang="ru-RU" sz="1600" dirty="0" smtClean="0"/>
              <a:t>Использование </a:t>
            </a:r>
            <a:r>
              <a:rPr lang="ru-RU" sz="1600" dirty="0" err="1"/>
              <a:t>нанотехнологий</a:t>
            </a:r>
            <a:r>
              <a:rPr lang="ru-RU" sz="1600" dirty="0"/>
              <a:t> в строительстве позволяет добавлять к традиционным строительным материалам определенные свойства, достижение которых еще недавно считалось небывалым. Так, одним из актуальных разработок последнего времени является создание долговечного и высокопрочного бетона.</a:t>
            </a:r>
          </a:p>
          <a:p>
            <a:r>
              <a:rPr lang="ru-RU" sz="1600" dirty="0"/>
              <a:t>Согласно расчетам, такой бетон может без проблем просуществовать до 500 лет. Для создания высокопрочного бетона применяются ультрадисперсные, </a:t>
            </a:r>
            <a:r>
              <a:rPr lang="ru-RU" sz="1600" dirty="0" err="1"/>
              <a:t>наноразмерные</a:t>
            </a:r>
            <a:r>
              <a:rPr lang="ru-RU" sz="1600" dirty="0"/>
              <a:t> частицы. Данные свойства </a:t>
            </a:r>
            <a:r>
              <a:rPr lang="ru-RU" sz="1600" dirty="0" err="1"/>
              <a:t>наноматериалов</a:t>
            </a:r>
            <a:r>
              <a:rPr lang="ru-RU" sz="1600" dirty="0"/>
              <a:t> позволяют использовать высокопрочный бетон для строительства небоскребов, большепролетных мостов, защитных оболочек атомных реакторов и тому подобного.</a:t>
            </a:r>
          </a:p>
        </p:txBody>
      </p:sp>
      <p:pic>
        <p:nvPicPr>
          <p:cNvPr id="5" name="Содержимое 4" descr="1948774_90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43438" y="1285860"/>
            <a:ext cx="4038600" cy="46434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/>
          <a:lstStyle/>
          <a:p>
            <a:r>
              <a:rPr lang="ru-RU" dirty="0" err="1"/>
              <a:t>Наносталь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0034" y="1214422"/>
            <a:ext cx="4038600" cy="5429288"/>
          </a:xfrm>
        </p:spPr>
        <p:txBody>
          <a:bodyPr>
            <a:normAutofit fontScale="62500" lnSpcReduction="20000"/>
          </a:bodyPr>
          <a:lstStyle/>
          <a:p>
            <a:r>
              <a:rPr lang="ru-RU" dirty="0"/>
              <a:t>Исследования ученых в области </a:t>
            </a:r>
            <a:r>
              <a:rPr lang="ru-RU" dirty="0" err="1"/>
              <a:t>наномодификаций</a:t>
            </a:r>
            <a:r>
              <a:rPr lang="ru-RU" dirty="0"/>
              <a:t> металлов и их сплавов позволили получить высокопрочную сталь, которая не имеет в настоящее время аналогов по параметрам прочности и вязкости. Применение таких </a:t>
            </a:r>
            <a:r>
              <a:rPr lang="ru-RU" dirty="0" err="1"/>
              <a:t>наноматериалов</a:t>
            </a:r>
            <a:r>
              <a:rPr lang="ru-RU" dirty="0"/>
              <a:t> самым идеальным образом подходит для строительства различных гидротехнических и дорожных объектов. При этом </a:t>
            </a:r>
            <a:r>
              <a:rPr lang="ru-RU" dirty="0" err="1"/>
              <a:t>нанотехнологии</a:t>
            </a:r>
            <a:r>
              <a:rPr lang="ru-RU" dirty="0"/>
              <a:t> в строительстве позволяют создать на стальных конструкциях полимерные и композитные </a:t>
            </a:r>
            <a:r>
              <a:rPr lang="ru-RU" dirty="0" err="1"/>
              <a:t>нанопокрытия</a:t>
            </a:r>
            <a:r>
              <a:rPr lang="ru-RU" dirty="0"/>
              <a:t>: они в десятки раз повышают стойкость стали от коррозии и в несколько раз увеличивают срок службы металла, даже если ожидается работа в агрессивных средах.</a:t>
            </a:r>
          </a:p>
        </p:txBody>
      </p:sp>
      <p:pic>
        <p:nvPicPr>
          <p:cNvPr id="5" name="Содержимое 4" descr="polosa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14876" y="1214422"/>
            <a:ext cx="2643206" cy="2643206"/>
          </a:xfrm>
        </p:spPr>
      </p:pic>
      <p:pic>
        <p:nvPicPr>
          <p:cNvPr id="6" name="Рисунок 5" descr="ag1s8oP148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4876" y="3929066"/>
            <a:ext cx="3571900" cy="26789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Конструкционные композиты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Представляют </a:t>
            </a:r>
            <a:r>
              <a:rPr lang="ru-RU" dirty="0"/>
              <a:t>собой широкий класс конструкционных материалов, имеющих полимерную, металлическую или керамическую матрицу. Наиболее типичным примером таких композитов являются углепластики - это композиты с </a:t>
            </a:r>
            <a:r>
              <a:rPr lang="ru-RU" dirty="0" err="1"/>
              <a:t>углеволокнами</a:t>
            </a:r>
            <a:r>
              <a:rPr lang="ru-RU" dirty="0"/>
              <a:t> и с полимерной матрицей.</a:t>
            </a:r>
          </a:p>
          <a:p>
            <a:endParaRPr lang="ru-RU" dirty="0"/>
          </a:p>
        </p:txBody>
      </p:sp>
      <p:pic>
        <p:nvPicPr>
          <p:cNvPr id="5" name="Содержимое 4" descr="Sierracomposites.com2.gif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286248" y="1714488"/>
            <a:ext cx="4381500" cy="32861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Антибактериальное стекло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8596" y="1428736"/>
            <a:ext cx="4038600" cy="5286412"/>
          </a:xfrm>
        </p:spPr>
        <p:txBody>
          <a:bodyPr>
            <a:normAutofit fontScale="77500" lnSpcReduction="20000"/>
          </a:bodyPr>
          <a:lstStyle/>
          <a:p>
            <a:r>
              <a:rPr lang="ru-RU" dirty="0" err="1" smtClean="0"/>
              <a:t>Наностекло</a:t>
            </a:r>
            <a:r>
              <a:rPr lang="ru-RU" dirty="0" smtClean="0"/>
              <a:t> </a:t>
            </a:r>
            <a:r>
              <a:rPr lang="ru-RU" dirty="0"/>
              <a:t>способно убивать попадающие на него микробы и грибки. Происходит это за счет внедрения в поверхностные слои стекла ионов серебра, которые, контактируя с микроорганизмами, разрушают их метаболизм</a:t>
            </a:r>
            <a:r>
              <a:rPr lang="ru-RU" dirty="0" smtClean="0"/>
              <a:t>.</a:t>
            </a:r>
            <a:r>
              <a:rPr lang="ru-RU" dirty="0"/>
              <a:t> </a:t>
            </a:r>
            <a:endParaRPr lang="ru-RU" dirty="0" smtClean="0"/>
          </a:p>
          <a:p>
            <a:r>
              <a:rPr lang="ru-RU" dirty="0" smtClean="0"/>
              <a:t>Исследования </a:t>
            </a:r>
            <a:r>
              <a:rPr lang="ru-RU" dirty="0"/>
              <a:t>показали, что такое стекло убивает 99,9% попадающих на его поверхность бактерий, устойчивых к действию антибиотиков, причем с течением времени антибактериальные свойства стекла не теряются. 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5" name="Содержимое 4" descr="nano_steklo_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429124" y="1357298"/>
            <a:ext cx="3258348" cy="2571768"/>
          </a:xfrm>
        </p:spPr>
      </p:pic>
      <p:pic>
        <p:nvPicPr>
          <p:cNvPr id="6" name="Рисунок 5" descr="nanoglas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4000504"/>
            <a:ext cx="3304783" cy="2714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915</Words>
  <Application>Microsoft Office PowerPoint</Application>
  <PresentationFormat>Экран (4:3)</PresentationFormat>
  <Paragraphs>76</Paragraphs>
  <Slides>20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«Нанотехнологии в моей жизни, в моей школе, в моем регионе в 2023 году»</vt:lpstr>
      <vt:lpstr>Моя школа</vt:lpstr>
      <vt:lpstr>Нанопокрытия</vt:lpstr>
      <vt:lpstr>Графен</vt:lpstr>
      <vt:lpstr>Улучшение свойств материалов</vt:lpstr>
      <vt:lpstr>Нанобетон</vt:lpstr>
      <vt:lpstr>Наносталь</vt:lpstr>
      <vt:lpstr>Конструкционные композиты</vt:lpstr>
      <vt:lpstr>Антибактериальное стекло</vt:lpstr>
      <vt:lpstr>Прогноз на 2023 год</vt:lpstr>
      <vt:lpstr>Общественный транспорт</vt:lpstr>
      <vt:lpstr>Аккумуляторы</vt:lpstr>
      <vt:lpstr>Слайд 13</vt:lpstr>
      <vt:lpstr>Прогноз на 2023 год</vt:lpstr>
      <vt:lpstr>Эндопротезирование</vt:lpstr>
      <vt:lpstr>Преимущества биокерамики</vt:lpstr>
      <vt:lpstr>Слайд 17</vt:lpstr>
      <vt:lpstr>Динамика развития</vt:lpstr>
      <vt:lpstr>Прогноз на 2023 год</vt:lpstr>
      <vt:lpstr>Источники информации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«Нанотехнологии в моей жизни, в моей школе, в моем регионе в 2023 году»</dc:title>
  <dc:creator>JuliyaNew</dc:creator>
  <cp:lastModifiedBy>JuliyaNew</cp:lastModifiedBy>
  <cp:revision>5</cp:revision>
  <dcterms:created xsi:type="dcterms:W3CDTF">2019-04-20T17:58:52Z</dcterms:created>
  <dcterms:modified xsi:type="dcterms:W3CDTF">2019-04-20T18:17:03Z</dcterms:modified>
</cp:coreProperties>
</file>