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
  </p:notesMasterIdLst>
  <p:sldIdLst>
    <p:sldId id="256" r:id="rId2"/>
    <p:sldId id="257" r:id="rId3"/>
    <p:sldId id="258" r:id="rId4"/>
    <p:sldId id="261" r:id="rId5"/>
    <p:sldId id="265" r:id="rId6"/>
    <p:sldId id="259" r:id="rId7"/>
    <p:sldId id="260" r:id="rId8"/>
    <p:sldId id="263" r:id="rId9"/>
    <p:sldId id="262"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897793424123183E-2"/>
          <c:y val="0.14912967693476237"/>
          <c:w val="0.82420441315175363"/>
          <c:h val="0.75772426744874066"/>
        </c:manualLayout>
      </c:layout>
      <c:pie3DChart>
        <c:varyColors val="1"/>
        <c:ser>
          <c:idx val="0"/>
          <c:order val="0"/>
          <c:dPt>
            <c:idx val="0"/>
            <c:bubble3D val="0"/>
            <c:spPr>
              <a:gradFill rotWithShape="1">
                <a:gsLst>
                  <a:gs pos="0">
                    <a:schemeClr val="accent6">
                      <a:shade val="58000"/>
                      <a:tint val="94000"/>
                      <a:satMod val="100000"/>
                      <a:lumMod val="108000"/>
                    </a:schemeClr>
                  </a:gs>
                  <a:gs pos="50000">
                    <a:schemeClr val="accent6">
                      <a:shade val="58000"/>
                      <a:tint val="98000"/>
                      <a:shade val="100000"/>
                      <a:satMod val="100000"/>
                      <a:lumMod val="100000"/>
                    </a:schemeClr>
                  </a:gs>
                  <a:gs pos="100000">
                    <a:schemeClr val="accent6">
                      <a:shade val="58000"/>
                      <a:shade val="72000"/>
                      <a:satMod val="120000"/>
                      <a:lumMod val="100000"/>
                    </a:schemeClr>
                  </a:gs>
                </a:gsLst>
                <a:lin ang="5400000" scaled="0"/>
              </a:gradFill>
              <a:ln>
                <a:noFill/>
              </a:ln>
              <a:effectLst>
                <a:outerShdw blurRad="63500" dist="25400" dir="5400000" sx="141000" sy="141000" algn="ctr" rotWithShape="0">
                  <a:srgbClr val="000000">
                    <a:alpha val="66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E700-4E00-9226-825C8164FDF2}"/>
              </c:ext>
            </c:extLst>
          </c:dPt>
          <c:dPt>
            <c:idx val="1"/>
            <c:bubble3D val="0"/>
            <c:spPr>
              <a:gradFill rotWithShape="1">
                <a:gsLst>
                  <a:gs pos="0">
                    <a:schemeClr val="accent6">
                      <a:shade val="86000"/>
                      <a:tint val="94000"/>
                      <a:satMod val="100000"/>
                      <a:lumMod val="108000"/>
                    </a:schemeClr>
                  </a:gs>
                  <a:gs pos="50000">
                    <a:schemeClr val="accent6">
                      <a:shade val="86000"/>
                      <a:tint val="98000"/>
                      <a:shade val="100000"/>
                      <a:satMod val="100000"/>
                      <a:lumMod val="100000"/>
                    </a:schemeClr>
                  </a:gs>
                  <a:gs pos="100000">
                    <a:schemeClr val="accent6">
                      <a:shade val="8600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2-E700-4E00-9226-825C8164FDF2}"/>
              </c:ext>
            </c:extLst>
          </c:dPt>
          <c:dPt>
            <c:idx val="2"/>
            <c:bubble3D val="0"/>
            <c:spPr>
              <a:gradFill rotWithShape="1">
                <a:gsLst>
                  <a:gs pos="0">
                    <a:schemeClr val="accent6">
                      <a:tint val="86000"/>
                      <a:tint val="94000"/>
                      <a:satMod val="100000"/>
                      <a:lumMod val="108000"/>
                    </a:schemeClr>
                  </a:gs>
                  <a:gs pos="50000">
                    <a:schemeClr val="accent6">
                      <a:tint val="86000"/>
                      <a:tint val="98000"/>
                      <a:shade val="100000"/>
                      <a:satMod val="100000"/>
                      <a:lumMod val="100000"/>
                    </a:schemeClr>
                  </a:gs>
                  <a:gs pos="100000">
                    <a:schemeClr val="accent6">
                      <a:tint val="8600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E700-4E00-9226-825C8164FDF2}"/>
              </c:ext>
            </c:extLst>
          </c:dPt>
          <c:dPt>
            <c:idx val="3"/>
            <c:bubble3D val="0"/>
            <c:spPr>
              <a:gradFill rotWithShape="1">
                <a:gsLst>
                  <a:gs pos="0">
                    <a:schemeClr val="accent6">
                      <a:tint val="58000"/>
                      <a:tint val="94000"/>
                      <a:satMod val="100000"/>
                      <a:lumMod val="108000"/>
                    </a:schemeClr>
                  </a:gs>
                  <a:gs pos="50000">
                    <a:schemeClr val="accent6">
                      <a:tint val="58000"/>
                      <a:tint val="98000"/>
                      <a:shade val="100000"/>
                      <a:satMod val="100000"/>
                      <a:lumMod val="100000"/>
                    </a:schemeClr>
                  </a:gs>
                  <a:gs pos="100000">
                    <a:schemeClr val="accent6">
                      <a:tint val="5800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4-E700-4E00-9226-825C8164FDF2}"/>
              </c:ext>
            </c:extLst>
          </c:dPt>
          <c:dLbls>
            <c:dLbl>
              <c:idx val="0"/>
              <c:layout>
                <c:manualLayout>
                  <c:x val="-0.20231161254091118"/>
                  <c:y val="-0.2465244433985301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sz="2800" baseline="0" dirty="0">
                        <a:solidFill>
                          <a:schemeClr val="bg1"/>
                        </a:solidFill>
                      </a:rPr>
                      <a:t>
</a:t>
                    </a:r>
                    <a:fld id="{4E426243-28CC-4E0C-B9FB-266310B4589F}" type="PERCENTAGE">
                      <a:rPr lang="en-US" sz="1400" baseline="0">
                        <a:solidFill>
                          <a:schemeClr val="bg1"/>
                        </a:solidFill>
                      </a:rPr>
                      <a:pPr>
                        <a:defRPr>
                          <a:solidFill>
                            <a:schemeClr val="bg1"/>
                          </a:solidFill>
                        </a:defRPr>
                      </a:pPr>
                      <a:t>[ПРОЦЕНТ]</a:t>
                    </a:fld>
                    <a:endParaRPr lang="en-US" sz="28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9403344597764575"/>
                      <c:h val="0.2404603541516685"/>
                    </c:manualLayout>
                  </c15:layout>
                  <c15:dlblFieldTable/>
                  <c15:showDataLabelsRange val="0"/>
                </c:ext>
                <c:ext xmlns:c16="http://schemas.microsoft.com/office/drawing/2014/chart" uri="{C3380CC4-5D6E-409C-BE32-E72D297353CC}">
                  <c16:uniqueId val="{00000003-E700-4E00-9226-825C8164FDF2}"/>
                </c:ext>
              </c:extLst>
            </c:dLbl>
            <c:dLbl>
              <c:idx val="1"/>
              <c:layout>
                <c:manualLayout>
                  <c:x val="6.7804220170380902E-2"/>
                  <c:y val="-0.14487326933855615"/>
                </c:manualLayout>
              </c:layout>
              <c:tx>
                <c:rich>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r>
                      <a:rPr lang="en-US" dirty="0">
                        <a:solidFill>
                          <a:schemeClr val="bg1"/>
                        </a:solidFill>
                      </a:rPr>
                      <a:t>
</a:t>
                    </a:r>
                    <a:fld id="{C18AD860-49D2-49F9-9D90-D9F0F583F95C}" type="PERCENTAGE">
                      <a:rPr lang="en-US" sz="1400">
                        <a:solidFill>
                          <a:schemeClr val="bg1"/>
                        </a:solidFill>
                      </a:rPr>
                      <a:pPr>
                        <a:defRPr>
                          <a:solidFill>
                            <a:schemeClr val="bg1"/>
                          </a:solidFill>
                        </a:defRPr>
                      </a:pPr>
                      <a:t>[ПРОЦЕНТ]</a:t>
                    </a:fld>
                    <a:endParaRPr lang="en-US" dirty="0">
                      <a:solidFill>
                        <a:schemeClr val="bg1"/>
                      </a:solidFill>
                    </a:endParaRPr>
                  </a:p>
                </c:rich>
              </c:tx>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00-4E00-9226-825C8164FDF2}"/>
                </c:ext>
              </c:extLst>
            </c:dLbl>
            <c:dLbl>
              <c:idx val="2"/>
              <c:layout>
                <c:manualLayout>
                  <c:x val="0.12654804235575526"/>
                  <c:y val="0.1160178412749021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dirty="0">
                        <a:solidFill>
                          <a:schemeClr val="bg1"/>
                        </a:solidFill>
                      </a:rPr>
                      <a:t>
</a:t>
                    </a:r>
                    <a:fld id="{4E0D24C2-927D-4285-8427-5FAA91787B7D}" type="PERCENTAGE">
                      <a:rPr lang="en-US" sz="1400">
                        <a:solidFill>
                          <a:schemeClr val="bg1"/>
                        </a:solidFill>
                      </a:rPr>
                      <a:pPr>
                        <a:defRPr>
                          <a:solidFill>
                            <a:schemeClr val="bg1"/>
                          </a:solidFill>
                        </a:defRPr>
                      </a:pPr>
                      <a:t>[ПРОЦЕНТ]</a:t>
                    </a:fld>
                    <a:endParaRPr lang="en-US"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11901944365934899"/>
                      <c:h val="0.24624059823593908"/>
                    </c:manualLayout>
                  </c15:layout>
                  <c15:dlblFieldTable/>
                  <c15:showDataLabelsRange val="0"/>
                </c:ext>
                <c:ext xmlns:c16="http://schemas.microsoft.com/office/drawing/2014/chart" uri="{C3380CC4-5D6E-409C-BE32-E72D297353CC}">
                  <c16:uniqueId val="{00000001-E700-4E00-9226-825C8164FDF2}"/>
                </c:ext>
              </c:extLst>
            </c:dLbl>
            <c:dLbl>
              <c:idx val="3"/>
              <c:layout>
                <c:manualLayout>
                  <c:x val="9.868958205832324E-3"/>
                  <c:y val="6.9795806305092384E-2"/>
                </c:manualLayout>
              </c:layout>
              <c:tx>
                <c:rich>
                  <a:bodyPr/>
                  <a:lstStyle/>
                  <a:p>
                    <a:fld id="{907181EB-C3A1-459C-A555-9A1CB2C4C149}" type="PERCENTAGE">
                      <a:rPr lang="en-US" sz="1400" baseline="0" smtClean="0">
                        <a:solidFill>
                          <a:schemeClr val="bg1"/>
                        </a:solidFill>
                      </a:rPr>
                      <a:pPr/>
                      <a:t>[ПРОЦЕНТ]</a:t>
                    </a:fld>
                    <a:endParaRPr lang="ru-RU"/>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700-4E00-9226-825C8164FD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Не более 20 тыс.руб.</c:v>
                </c:pt>
                <c:pt idx="1">
                  <c:v>Не более 70 тыс.руб.</c:v>
                </c:pt>
                <c:pt idx="2">
                  <c:v>Не более 10 тыс.руб.</c:v>
                </c:pt>
                <c:pt idx="3">
                  <c:v>Не проводить операцию</c:v>
                </c:pt>
              </c:strCache>
            </c:strRef>
          </c:cat>
          <c:val>
            <c:numRef>
              <c:f>Лист1!$B$2:$B$5</c:f>
              <c:numCache>
                <c:formatCode>General</c:formatCode>
                <c:ptCount val="4"/>
                <c:pt idx="0">
                  <c:v>67</c:v>
                </c:pt>
                <c:pt idx="1">
                  <c:v>5</c:v>
                </c:pt>
                <c:pt idx="2">
                  <c:v>25</c:v>
                </c:pt>
                <c:pt idx="3">
                  <c:v>3</c:v>
                </c:pt>
              </c:numCache>
            </c:numRef>
          </c:val>
          <c:extLst>
            <c:ext xmlns:c16="http://schemas.microsoft.com/office/drawing/2014/chart" uri="{C3380CC4-5D6E-409C-BE32-E72D297353CC}">
              <c16:uniqueId val="{00000000-E700-4E00-9226-825C8164FDF2}"/>
            </c:ext>
          </c:extLst>
        </c:ser>
        <c:dLbls>
          <c:dLblPos val="outEnd"/>
          <c:showLegendKey val="0"/>
          <c:showVal val="0"/>
          <c:showCatName val="1"/>
          <c:showSerName val="0"/>
          <c:showPercent val="0"/>
          <c:showBubbleSize val="0"/>
          <c:showLeaderLines val="1"/>
        </c:dLbls>
      </c:pie3DChart>
      <c:spPr>
        <a:noFill/>
        <a:ln>
          <a:noFill/>
        </a:ln>
        <a:effectLst/>
      </c:spPr>
    </c:plotArea>
    <c:legend>
      <c:legendPos val="t"/>
      <c:layout>
        <c:manualLayout>
          <c:xMode val="edge"/>
          <c:yMode val="edge"/>
          <c:x val="6.0004873628766733E-2"/>
          <c:y val="1.6068281339158403E-2"/>
          <c:w val="0.87999011269566285"/>
          <c:h val="8.27640902168627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FC4B4-C5F7-47EB-82B0-D19A67D0AE75}" type="doc">
      <dgm:prSet loTypeId="urn:microsoft.com/office/officeart/2005/8/layout/bProcess3" loCatId="process" qsTypeId="urn:microsoft.com/office/officeart/2005/8/quickstyle/simple5" qsCatId="simple" csTypeId="urn:microsoft.com/office/officeart/2005/8/colors/accent0_1" csCatId="mainScheme" phldr="1"/>
      <dgm:spPr/>
      <dgm:t>
        <a:bodyPr/>
        <a:lstStyle/>
        <a:p>
          <a:endParaRPr lang="ru-RU"/>
        </a:p>
      </dgm:t>
    </dgm:pt>
    <dgm:pt modelId="{C270A4BD-6912-4CCF-BDA4-D5DAD0DACF18}">
      <dgm:prSet phldrT="[Текст]" custT="1"/>
      <dgm:spPr/>
      <dgm:t>
        <a:bodyPr/>
        <a:lstStyle/>
        <a:p>
          <a:r>
            <a:rPr lang="ru-RU" sz="2400" dirty="0"/>
            <a:t>Шлифование заготовок,)</a:t>
          </a:r>
        </a:p>
        <a:p>
          <a:r>
            <a:rPr lang="ru-RU" sz="2400" dirty="0"/>
            <a:t>1.Грубое</a:t>
          </a:r>
        </a:p>
        <a:p>
          <a:r>
            <a:rPr lang="ru-RU" sz="2400" dirty="0"/>
            <a:t>2.Тонкое</a:t>
          </a:r>
        </a:p>
      </dgm:t>
    </dgm:pt>
    <dgm:pt modelId="{09C3405F-BCD2-4EFA-BD93-01F6D27D68F2}" type="parTrans" cxnId="{5ACFD692-E141-4AA1-B46A-C8417D7DA17A}">
      <dgm:prSet/>
      <dgm:spPr/>
      <dgm:t>
        <a:bodyPr/>
        <a:lstStyle/>
        <a:p>
          <a:endParaRPr lang="ru-RU"/>
        </a:p>
      </dgm:t>
    </dgm:pt>
    <dgm:pt modelId="{C649420C-412A-4EF9-A797-E9A913C8347A}" type="sibTrans" cxnId="{5ACFD692-E141-4AA1-B46A-C8417D7DA17A}">
      <dgm:prSet/>
      <dgm:spPr/>
      <dgm:t>
        <a:bodyPr/>
        <a:lstStyle/>
        <a:p>
          <a:endParaRPr lang="ru-RU"/>
        </a:p>
      </dgm:t>
    </dgm:pt>
    <dgm:pt modelId="{59D9F073-C1FC-4AA4-9EC0-A244DE9AE04D}">
      <dgm:prSet phldrT="[Текст]" custT="1"/>
      <dgm:spPr/>
      <dgm:t>
        <a:bodyPr/>
        <a:lstStyle/>
        <a:p>
          <a:r>
            <a:rPr lang="ru-RU" sz="2800" dirty="0"/>
            <a:t>Полирование</a:t>
          </a:r>
        </a:p>
      </dgm:t>
    </dgm:pt>
    <dgm:pt modelId="{4EEF7368-1DC8-4C82-B2F7-6FB03217BAD8}" type="parTrans" cxnId="{27197963-9923-455A-8D86-EF9E4BDE28B3}">
      <dgm:prSet/>
      <dgm:spPr/>
      <dgm:t>
        <a:bodyPr/>
        <a:lstStyle/>
        <a:p>
          <a:endParaRPr lang="ru-RU"/>
        </a:p>
      </dgm:t>
    </dgm:pt>
    <dgm:pt modelId="{C77E2511-D1A1-4F51-8EC5-FC650A1F046F}" type="sibTrans" cxnId="{27197963-9923-455A-8D86-EF9E4BDE28B3}">
      <dgm:prSet/>
      <dgm:spPr/>
      <dgm:t>
        <a:bodyPr/>
        <a:lstStyle/>
        <a:p>
          <a:endParaRPr lang="ru-RU"/>
        </a:p>
      </dgm:t>
    </dgm:pt>
    <dgm:pt modelId="{9974AC1A-DE5F-45AA-9890-2745ECA2D9EE}">
      <dgm:prSet phldrT="[Текст]" custT="1"/>
      <dgm:spPr/>
      <dgm:t>
        <a:bodyPr/>
        <a:lstStyle/>
        <a:p>
          <a:r>
            <a:rPr lang="ru-RU" sz="2800" dirty="0"/>
            <a:t>Гидратация</a:t>
          </a:r>
        </a:p>
      </dgm:t>
    </dgm:pt>
    <dgm:pt modelId="{EC1EA5F5-EADC-4ED4-AA96-9683869B4D06}" type="parTrans" cxnId="{22F14C66-D6DC-4C5C-8C04-F35F9C14F29C}">
      <dgm:prSet/>
      <dgm:spPr/>
      <dgm:t>
        <a:bodyPr/>
        <a:lstStyle/>
        <a:p>
          <a:endParaRPr lang="ru-RU"/>
        </a:p>
      </dgm:t>
    </dgm:pt>
    <dgm:pt modelId="{E26AF7AD-1189-46C6-B9D2-66EC11F6D8BF}" type="sibTrans" cxnId="{22F14C66-D6DC-4C5C-8C04-F35F9C14F29C}">
      <dgm:prSet/>
      <dgm:spPr/>
      <dgm:t>
        <a:bodyPr/>
        <a:lstStyle/>
        <a:p>
          <a:endParaRPr lang="ru-RU"/>
        </a:p>
      </dgm:t>
    </dgm:pt>
    <dgm:pt modelId="{766B99EC-DB33-425A-AF9B-CA030479BD3C}">
      <dgm:prSet phldrT="[Текст]" custT="1"/>
      <dgm:spPr/>
      <dgm:t>
        <a:bodyPr/>
        <a:lstStyle/>
        <a:p>
          <a:r>
            <a:rPr lang="ru-RU" sz="2800" dirty="0"/>
            <a:t>Химическая </a:t>
          </a:r>
          <a:r>
            <a:rPr lang="ru-RU" sz="2800" baseline="0" dirty="0"/>
            <a:t>дезинфекция</a:t>
          </a:r>
          <a:endParaRPr lang="ru-RU" sz="2800" dirty="0"/>
        </a:p>
      </dgm:t>
    </dgm:pt>
    <dgm:pt modelId="{517A730D-A735-434C-AF66-C710201D91E8}" type="parTrans" cxnId="{0407D8F6-43A8-428F-9139-4BFCDDD03C42}">
      <dgm:prSet/>
      <dgm:spPr/>
      <dgm:t>
        <a:bodyPr/>
        <a:lstStyle/>
        <a:p>
          <a:endParaRPr lang="ru-RU"/>
        </a:p>
      </dgm:t>
    </dgm:pt>
    <dgm:pt modelId="{FC4B7ED3-CA1A-448C-9EEF-1980EDB60454}" type="sibTrans" cxnId="{0407D8F6-43A8-428F-9139-4BFCDDD03C42}">
      <dgm:prSet/>
      <dgm:spPr/>
      <dgm:t>
        <a:bodyPr/>
        <a:lstStyle/>
        <a:p>
          <a:endParaRPr lang="ru-RU"/>
        </a:p>
      </dgm:t>
    </dgm:pt>
    <dgm:pt modelId="{CFB6DD57-1CD6-43F5-967F-6F767CAA0F9B}">
      <dgm:prSet phldrT="[Текст]"/>
      <dgm:spPr/>
      <dgm:t>
        <a:bodyPr/>
        <a:lstStyle/>
        <a:p>
          <a:pPr algn="ctr"/>
          <a:endParaRPr lang="ru-RU" dirty="0"/>
        </a:p>
      </dgm:t>
    </dgm:pt>
    <dgm:pt modelId="{81BE74FA-92C4-4619-B78B-19A02F03C545}" type="parTrans" cxnId="{02FC2A9C-6CEF-4ACD-A0B5-CCEBAC9C1832}">
      <dgm:prSet/>
      <dgm:spPr/>
      <dgm:t>
        <a:bodyPr/>
        <a:lstStyle/>
        <a:p>
          <a:endParaRPr lang="ru-RU"/>
        </a:p>
      </dgm:t>
    </dgm:pt>
    <dgm:pt modelId="{CD3B3B61-F99A-4BAF-8972-6E6AF6C35B38}" type="sibTrans" cxnId="{02FC2A9C-6CEF-4ACD-A0B5-CCEBAC9C1832}">
      <dgm:prSet/>
      <dgm:spPr/>
      <dgm:t>
        <a:bodyPr/>
        <a:lstStyle/>
        <a:p>
          <a:endParaRPr lang="ru-RU"/>
        </a:p>
      </dgm:t>
    </dgm:pt>
    <dgm:pt modelId="{6EC604D5-540D-4F6D-B93C-0F630D0159F3}">
      <dgm:prSet/>
      <dgm:spPr/>
      <dgm:t>
        <a:bodyPr/>
        <a:lstStyle/>
        <a:p>
          <a:pPr algn="ctr"/>
          <a:r>
            <a:rPr lang="ru-RU" b="0" dirty="0">
              <a:solidFill>
                <a:schemeClr val="bg1"/>
              </a:solidFill>
            </a:rPr>
            <a:t>Стерилизация, упаковка, маркировка</a:t>
          </a:r>
        </a:p>
      </dgm:t>
    </dgm:pt>
    <dgm:pt modelId="{3615B708-08AB-4DF1-95AC-42324CC520E7}" type="parTrans" cxnId="{54025E5F-D5A2-4F81-9F5E-90BA066B4330}">
      <dgm:prSet/>
      <dgm:spPr/>
      <dgm:t>
        <a:bodyPr/>
        <a:lstStyle/>
        <a:p>
          <a:endParaRPr lang="ru-RU"/>
        </a:p>
      </dgm:t>
    </dgm:pt>
    <dgm:pt modelId="{DF1DB24D-DF97-4365-A9AD-BEF73CCEB252}" type="sibTrans" cxnId="{54025E5F-D5A2-4F81-9F5E-90BA066B4330}">
      <dgm:prSet/>
      <dgm:spPr/>
      <dgm:t>
        <a:bodyPr/>
        <a:lstStyle/>
        <a:p>
          <a:endParaRPr lang="ru-RU"/>
        </a:p>
      </dgm:t>
    </dgm:pt>
    <dgm:pt modelId="{8DE89DDF-FB4D-49A6-8823-2E3F22CD0076}" type="pres">
      <dgm:prSet presAssocID="{AECFC4B4-C5F7-47EB-82B0-D19A67D0AE75}" presName="Name0" presStyleCnt="0">
        <dgm:presLayoutVars>
          <dgm:dir/>
          <dgm:resizeHandles val="exact"/>
        </dgm:presLayoutVars>
      </dgm:prSet>
      <dgm:spPr/>
    </dgm:pt>
    <dgm:pt modelId="{973807CC-C04F-4C6D-A7F9-D693077A96D7}" type="pres">
      <dgm:prSet presAssocID="{C270A4BD-6912-4CCF-BDA4-D5DAD0DACF18}" presName="node" presStyleLbl="node1" presStyleIdx="0" presStyleCnt="6" custLinFactNeighborX="-925" custLinFactNeighborY="-428">
        <dgm:presLayoutVars>
          <dgm:bulletEnabled val="1"/>
        </dgm:presLayoutVars>
      </dgm:prSet>
      <dgm:spPr/>
    </dgm:pt>
    <dgm:pt modelId="{84DCBF4E-C6F8-488D-9D09-D82A704CDBFD}" type="pres">
      <dgm:prSet presAssocID="{C649420C-412A-4EF9-A797-E9A913C8347A}" presName="sibTrans" presStyleLbl="sibTrans1D1" presStyleIdx="0" presStyleCnt="5"/>
      <dgm:spPr/>
    </dgm:pt>
    <dgm:pt modelId="{0384DA53-A8EF-43DD-ADE7-2044FB1B1F8C}" type="pres">
      <dgm:prSet presAssocID="{C649420C-412A-4EF9-A797-E9A913C8347A}" presName="connectorText" presStyleLbl="sibTrans1D1" presStyleIdx="0" presStyleCnt="5"/>
      <dgm:spPr/>
    </dgm:pt>
    <dgm:pt modelId="{DD34A7E3-F65E-4731-A3A9-E3249ACB555E}" type="pres">
      <dgm:prSet presAssocID="{59D9F073-C1FC-4AA4-9EC0-A244DE9AE04D}" presName="node" presStyleLbl="node1" presStyleIdx="1" presStyleCnt="6">
        <dgm:presLayoutVars>
          <dgm:bulletEnabled val="1"/>
        </dgm:presLayoutVars>
      </dgm:prSet>
      <dgm:spPr/>
    </dgm:pt>
    <dgm:pt modelId="{873CAA0A-3ED6-43DF-B868-8214D3B27EE9}" type="pres">
      <dgm:prSet presAssocID="{C77E2511-D1A1-4F51-8EC5-FC650A1F046F}" presName="sibTrans" presStyleLbl="sibTrans1D1" presStyleIdx="1" presStyleCnt="5"/>
      <dgm:spPr/>
    </dgm:pt>
    <dgm:pt modelId="{BFF4E8FF-541F-4A7C-90D9-0119EDAA8E27}" type="pres">
      <dgm:prSet presAssocID="{C77E2511-D1A1-4F51-8EC5-FC650A1F046F}" presName="connectorText" presStyleLbl="sibTrans1D1" presStyleIdx="1" presStyleCnt="5"/>
      <dgm:spPr/>
    </dgm:pt>
    <dgm:pt modelId="{4E33762B-7F74-48EF-977A-1F92946CE579}" type="pres">
      <dgm:prSet presAssocID="{9974AC1A-DE5F-45AA-9890-2745ECA2D9EE}" presName="node" presStyleLbl="node1" presStyleIdx="2" presStyleCnt="6" custLinFactNeighborX="3862" custLinFactNeighborY="-174">
        <dgm:presLayoutVars>
          <dgm:bulletEnabled val="1"/>
        </dgm:presLayoutVars>
      </dgm:prSet>
      <dgm:spPr/>
    </dgm:pt>
    <dgm:pt modelId="{99A733D7-1497-4D9D-A68E-9D937418E677}" type="pres">
      <dgm:prSet presAssocID="{E26AF7AD-1189-46C6-B9D2-66EC11F6D8BF}" presName="sibTrans" presStyleLbl="sibTrans1D1" presStyleIdx="2" presStyleCnt="5"/>
      <dgm:spPr/>
    </dgm:pt>
    <dgm:pt modelId="{E94C3272-7D6F-4EEF-9F10-A01BA3FEF2F9}" type="pres">
      <dgm:prSet presAssocID="{E26AF7AD-1189-46C6-B9D2-66EC11F6D8BF}" presName="connectorText" presStyleLbl="sibTrans1D1" presStyleIdx="2" presStyleCnt="5"/>
      <dgm:spPr/>
    </dgm:pt>
    <dgm:pt modelId="{455AD078-654D-4BEF-BB87-8ABF92B27106}" type="pres">
      <dgm:prSet presAssocID="{766B99EC-DB33-425A-AF9B-CA030479BD3C}" presName="node" presStyleLbl="node1" presStyleIdx="3" presStyleCnt="6" custLinFactNeighborX="-18767" custLinFactNeighborY="2881">
        <dgm:presLayoutVars>
          <dgm:bulletEnabled val="1"/>
        </dgm:presLayoutVars>
      </dgm:prSet>
      <dgm:spPr/>
    </dgm:pt>
    <dgm:pt modelId="{9DBDC5BA-43F9-4C55-B6DD-1C52517CABC6}" type="pres">
      <dgm:prSet presAssocID="{FC4B7ED3-CA1A-448C-9EEF-1980EDB60454}" presName="sibTrans" presStyleLbl="sibTrans1D1" presStyleIdx="3" presStyleCnt="5"/>
      <dgm:spPr/>
    </dgm:pt>
    <dgm:pt modelId="{95D03F8B-37E6-480A-AA82-3A40E4ED3851}" type="pres">
      <dgm:prSet presAssocID="{FC4B7ED3-CA1A-448C-9EEF-1980EDB60454}" presName="connectorText" presStyleLbl="sibTrans1D1" presStyleIdx="3" presStyleCnt="5"/>
      <dgm:spPr/>
    </dgm:pt>
    <dgm:pt modelId="{85EF2600-1CEF-44D7-954F-4CE097A7EDC9}" type="pres">
      <dgm:prSet presAssocID="{CFB6DD57-1CD6-43F5-967F-6F767CAA0F9B}" presName="node" presStyleLbl="node1" presStyleIdx="4" presStyleCnt="6" custLinFactX="24308" custLinFactNeighborX="100000" custLinFactNeighborY="3510">
        <dgm:presLayoutVars>
          <dgm:bulletEnabled val="1"/>
        </dgm:presLayoutVars>
      </dgm:prSet>
      <dgm:spPr/>
    </dgm:pt>
    <dgm:pt modelId="{FB82E0C4-32DE-4EEB-B816-09A7DEB5B451}" type="pres">
      <dgm:prSet presAssocID="{CD3B3B61-F99A-4BAF-8972-6E6AF6C35B38}" presName="sibTrans" presStyleLbl="sibTrans1D1" presStyleIdx="4" presStyleCnt="5"/>
      <dgm:spPr/>
    </dgm:pt>
    <dgm:pt modelId="{966DAE49-096F-449F-A4A0-CE241C77E03D}" type="pres">
      <dgm:prSet presAssocID="{CD3B3B61-F99A-4BAF-8972-6E6AF6C35B38}" presName="connectorText" presStyleLbl="sibTrans1D1" presStyleIdx="4" presStyleCnt="5"/>
      <dgm:spPr/>
    </dgm:pt>
    <dgm:pt modelId="{C131D4C0-7555-4334-8546-F18ADDAA501B}" type="pres">
      <dgm:prSet presAssocID="{6EC604D5-540D-4F6D-B93C-0F630D0159F3}" presName="node" presStyleLbl="node1" presStyleIdx="5" presStyleCnt="6" custLinFactNeighborX="1519" custLinFactNeighborY="3510">
        <dgm:presLayoutVars>
          <dgm:bulletEnabled val="1"/>
        </dgm:presLayoutVars>
      </dgm:prSet>
      <dgm:spPr/>
    </dgm:pt>
  </dgm:ptLst>
  <dgm:cxnLst>
    <dgm:cxn modelId="{D002CC07-0571-41D8-B311-BCA9977C5002}" type="presOf" srcId="{C270A4BD-6912-4CCF-BDA4-D5DAD0DACF18}" destId="{973807CC-C04F-4C6D-A7F9-D693077A96D7}" srcOrd="0" destOrd="0" presId="urn:microsoft.com/office/officeart/2005/8/layout/bProcess3"/>
    <dgm:cxn modelId="{EC96460C-5489-4A9F-906C-09B712E94739}" type="presOf" srcId="{CFB6DD57-1CD6-43F5-967F-6F767CAA0F9B}" destId="{85EF2600-1CEF-44D7-954F-4CE097A7EDC9}" srcOrd="0" destOrd="0" presId="urn:microsoft.com/office/officeart/2005/8/layout/bProcess3"/>
    <dgm:cxn modelId="{099A970F-105B-42BA-9EC0-2DB085D3FB8E}" type="presOf" srcId="{C77E2511-D1A1-4F51-8EC5-FC650A1F046F}" destId="{873CAA0A-3ED6-43DF-B868-8214D3B27EE9}" srcOrd="0" destOrd="0" presId="urn:microsoft.com/office/officeart/2005/8/layout/bProcess3"/>
    <dgm:cxn modelId="{71352416-C0DD-4529-A159-D4F2ADC5F49D}" type="presOf" srcId="{766B99EC-DB33-425A-AF9B-CA030479BD3C}" destId="{455AD078-654D-4BEF-BB87-8ABF92B27106}" srcOrd="0" destOrd="0" presId="urn:microsoft.com/office/officeart/2005/8/layout/bProcess3"/>
    <dgm:cxn modelId="{AE814519-8BA9-4BA0-A828-6BA530B91DD2}" type="presOf" srcId="{FC4B7ED3-CA1A-448C-9EEF-1980EDB60454}" destId="{9DBDC5BA-43F9-4C55-B6DD-1C52517CABC6}" srcOrd="0" destOrd="0" presId="urn:microsoft.com/office/officeart/2005/8/layout/bProcess3"/>
    <dgm:cxn modelId="{4A65B93E-B365-4358-A7EE-7C3414EB97F8}" type="presOf" srcId="{C649420C-412A-4EF9-A797-E9A913C8347A}" destId="{84DCBF4E-C6F8-488D-9D09-D82A704CDBFD}" srcOrd="0" destOrd="0" presId="urn:microsoft.com/office/officeart/2005/8/layout/bProcess3"/>
    <dgm:cxn modelId="{A57C293F-40F0-4633-A2EF-786700826B85}" type="presOf" srcId="{C649420C-412A-4EF9-A797-E9A913C8347A}" destId="{0384DA53-A8EF-43DD-ADE7-2044FB1B1F8C}" srcOrd="1" destOrd="0" presId="urn:microsoft.com/office/officeart/2005/8/layout/bProcess3"/>
    <dgm:cxn modelId="{54025E5F-D5A2-4F81-9F5E-90BA066B4330}" srcId="{AECFC4B4-C5F7-47EB-82B0-D19A67D0AE75}" destId="{6EC604D5-540D-4F6D-B93C-0F630D0159F3}" srcOrd="5" destOrd="0" parTransId="{3615B708-08AB-4DF1-95AC-42324CC520E7}" sibTransId="{DF1DB24D-DF97-4365-A9AD-BEF73CCEB252}"/>
    <dgm:cxn modelId="{27197963-9923-455A-8D86-EF9E4BDE28B3}" srcId="{AECFC4B4-C5F7-47EB-82B0-D19A67D0AE75}" destId="{59D9F073-C1FC-4AA4-9EC0-A244DE9AE04D}" srcOrd="1" destOrd="0" parTransId="{4EEF7368-1DC8-4C82-B2F7-6FB03217BAD8}" sibTransId="{C77E2511-D1A1-4F51-8EC5-FC650A1F046F}"/>
    <dgm:cxn modelId="{22F14C66-D6DC-4C5C-8C04-F35F9C14F29C}" srcId="{AECFC4B4-C5F7-47EB-82B0-D19A67D0AE75}" destId="{9974AC1A-DE5F-45AA-9890-2745ECA2D9EE}" srcOrd="2" destOrd="0" parTransId="{EC1EA5F5-EADC-4ED4-AA96-9683869B4D06}" sibTransId="{E26AF7AD-1189-46C6-B9D2-66EC11F6D8BF}"/>
    <dgm:cxn modelId="{7D31788D-B164-4446-A4A9-CD07DEB2CC29}" type="presOf" srcId="{C77E2511-D1A1-4F51-8EC5-FC650A1F046F}" destId="{BFF4E8FF-541F-4A7C-90D9-0119EDAA8E27}" srcOrd="1" destOrd="0" presId="urn:microsoft.com/office/officeart/2005/8/layout/bProcess3"/>
    <dgm:cxn modelId="{1D568291-2E6B-4F7B-8319-5BC1BD3F8942}" type="presOf" srcId="{9974AC1A-DE5F-45AA-9890-2745ECA2D9EE}" destId="{4E33762B-7F74-48EF-977A-1F92946CE579}" srcOrd="0" destOrd="0" presId="urn:microsoft.com/office/officeart/2005/8/layout/bProcess3"/>
    <dgm:cxn modelId="{5ACFD692-E141-4AA1-B46A-C8417D7DA17A}" srcId="{AECFC4B4-C5F7-47EB-82B0-D19A67D0AE75}" destId="{C270A4BD-6912-4CCF-BDA4-D5DAD0DACF18}" srcOrd="0" destOrd="0" parTransId="{09C3405F-BCD2-4EFA-BD93-01F6D27D68F2}" sibTransId="{C649420C-412A-4EF9-A797-E9A913C8347A}"/>
    <dgm:cxn modelId="{D1DCD198-AFE9-4945-87F0-0504299B9E22}" type="presOf" srcId="{6EC604D5-540D-4F6D-B93C-0F630D0159F3}" destId="{C131D4C0-7555-4334-8546-F18ADDAA501B}" srcOrd="0" destOrd="0" presId="urn:microsoft.com/office/officeart/2005/8/layout/bProcess3"/>
    <dgm:cxn modelId="{02FC2A9C-6CEF-4ACD-A0B5-CCEBAC9C1832}" srcId="{AECFC4B4-C5F7-47EB-82B0-D19A67D0AE75}" destId="{CFB6DD57-1CD6-43F5-967F-6F767CAA0F9B}" srcOrd="4" destOrd="0" parTransId="{81BE74FA-92C4-4619-B78B-19A02F03C545}" sibTransId="{CD3B3B61-F99A-4BAF-8972-6E6AF6C35B38}"/>
    <dgm:cxn modelId="{7768419E-85A8-4EA6-B1CB-465986CFC7AB}" type="presOf" srcId="{E26AF7AD-1189-46C6-B9D2-66EC11F6D8BF}" destId="{E94C3272-7D6F-4EEF-9F10-A01BA3FEF2F9}" srcOrd="1" destOrd="0" presId="urn:microsoft.com/office/officeart/2005/8/layout/bProcess3"/>
    <dgm:cxn modelId="{D95CD6A1-18C7-4CF1-B6C0-C80CF2BBEAD1}" type="presOf" srcId="{CD3B3B61-F99A-4BAF-8972-6E6AF6C35B38}" destId="{FB82E0C4-32DE-4EEB-B816-09A7DEB5B451}" srcOrd="0" destOrd="0" presId="urn:microsoft.com/office/officeart/2005/8/layout/bProcess3"/>
    <dgm:cxn modelId="{E41E81B6-2265-417E-A3B1-9877C2215293}" type="presOf" srcId="{59D9F073-C1FC-4AA4-9EC0-A244DE9AE04D}" destId="{DD34A7E3-F65E-4731-A3A9-E3249ACB555E}" srcOrd="0" destOrd="0" presId="urn:microsoft.com/office/officeart/2005/8/layout/bProcess3"/>
    <dgm:cxn modelId="{EF074BB9-6571-4EA8-8BB2-BE9B0E3FAABD}" type="presOf" srcId="{E26AF7AD-1189-46C6-B9D2-66EC11F6D8BF}" destId="{99A733D7-1497-4D9D-A68E-9D937418E677}" srcOrd="0" destOrd="0" presId="urn:microsoft.com/office/officeart/2005/8/layout/bProcess3"/>
    <dgm:cxn modelId="{99C59BBF-511A-42C6-BC65-C87FDAD2A294}" type="presOf" srcId="{AECFC4B4-C5F7-47EB-82B0-D19A67D0AE75}" destId="{8DE89DDF-FB4D-49A6-8823-2E3F22CD0076}" srcOrd="0" destOrd="0" presId="urn:microsoft.com/office/officeart/2005/8/layout/bProcess3"/>
    <dgm:cxn modelId="{6CEDDAC5-08C6-4472-8918-D80CE8C4D280}" type="presOf" srcId="{CD3B3B61-F99A-4BAF-8972-6E6AF6C35B38}" destId="{966DAE49-096F-449F-A4A0-CE241C77E03D}" srcOrd="1" destOrd="0" presId="urn:microsoft.com/office/officeart/2005/8/layout/bProcess3"/>
    <dgm:cxn modelId="{4DA912DE-27DF-4429-922F-54075094934E}" type="presOf" srcId="{FC4B7ED3-CA1A-448C-9EEF-1980EDB60454}" destId="{95D03F8B-37E6-480A-AA82-3A40E4ED3851}" srcOrd="1" destOrd="0" presId="urn:microsoft.com/office/officeart/2005/8/layout/bProcess3"/>
    <dgm:cxn modelId="{0407D8F6-43A8-428F-9139-4BFCDDD03C42}" srcId="{AECFC4B4-C5F7-47EB-82B0-D19A67D0AE75}" destId="{766B99EC-DB33-425A-AF9B-CA030479BD3C}" srcOrd="3" destOrd="0" parTransId="{517A730D-A735-434C-AF66-C710201D91E8}" sibTransId="{FC4B7ED3-CA1A-448C-9EEF-1980EDB60454}"/>
    <dgm:cxn modelId="{FE94F6C8-863D-4AD2-A628-3A5B2106B081}" type="presParOf" srcId="{8DE89DDF-FB4D-49A6-8823-2E3F22CD0076}" destId="{973807CC-C04F-4C6D-A7F9-D693077A96D7}" srcOrd="0" destOrd="0" presId="urn:microsoft.com/office/officeart/2005/8/layout/bProcess3"/>
    <dgm:cxn modelId="{7AAB6769-2F00-447A-BE77-45D997A186C7}" type="presParOf" srcId="{8DE89DDF-FB4D-49A6-8823-2E3F22CD0076}" destId="{84DCBF4E-C6F8-488D-9D09-D82A704CDBFD}" srcOrd="1" destOrd="0" presId="urn:microsoft.com/office/officeart/2005/8/layout/bProcess3"/>
    <dgm:cxn modelId="{5CBDE8BD-C998-4E38-8974-34E9C8E67001}" type="presParOf" srcId="{84DCBF4E-C6F8-488D-9D09-D82A704CDBFD}" destId="{0384DA53-A8EF-43DD-ADE7-2044FB1B1F8C}" srcOrd="0" destOrd="0" presId="urn:microsoft.com/office/officeart/2005/8/layout/bProcess3"/>
    <dgm:cxn modelId="{24E2FE4C-D273-452E-8467-1C6D281F6233}" type="presParOf" srcId="{8DE89DDF-FB4D-49A6-8823-2E3F22CD0076}" destId="{DD34A7E3-F65E-4731-A3A9-E3249ACB555E}" srcOrd="2" destOrd="0" presId="urn:microsoft.com/office/officeart/2005/8/layout/bProcess3"/>
    <dgm:cxn modelId="{8C0EB5BD-158D-43DC-839E-6B877BDA0DFD}" type="presParOf" srcId="{8DE89DDF-FB4D-49A6-8823-2E3F22CD0076}" destId="{873CAA0A-3ED6-43DF-B868-8214D3B27EE9}" srcOrd="3" destOrd="0" presId="urn:microsoft.com/office/officeart/2005/8/layout/bProcess3"/>
    <dgm:cxn modelId="{130837D2-B151-41B6-9C4E-621821E4E0ED}" type="presParOf" srcId="{873CAA0A-3ED6-43DF-B868-8214D3B27EE9}" destId="{BFF4E8FF-541F-4A7C-90D9-0119EDAA8E27}" srcOrd="0" destOrd="0" presId="urn:microsoft.com/office/officeart/2005/8/layout/bProcess3"/>
    <dgm:cxn modelId="{7446831F-7273-417B-959B-CAB9C98DEBF8}" type="presParOf" srcId="{8DE89DDF-FB4D-49A6-8823-2E3F22CD0076}" destId="{4E33762B-7F74-48EF-977A-1F92946CE579}" srcOrd="4" destOrd="0" presId="urn:microsoft.com/office/officeart/2005/8/layout/bProcess3"/>
    <dgm:cxn modelId="{1FA2A5D3-E625-4006-8B0E-2755216D453F}" type="presParOf" srcId="{8DE89DDF-FB4D-49A6-8823-2E3F22CD0076}" destId="{99A733D7-1497-4D9D-A68E-9D937418E677}" srcOrd="5" destOrd="0" presId="urn:microsoft.com/office/officeart/2005/8/layout/bProcess3"/>
    <dgm:cxn modelId="{AF8DE62F-D7D2-4163-A354-F9491598B8DD}" type="presParOf" srcId="{99A733D7-1497-4D9D-A68E-9D937418E677}" destId="{E94C3272-7D6F-4EEF-9F10-A01BA3FEF2F9}" srcOrd="0" destOrd="0" presId="urn:microsoft.com/office/officeart/2005/8/layout/bProcess3"/>
    <dgm:cxn modelId="{9C5935B8-3B5B-485D-8610-BC0F338A5734}" type="presParOf" srcId="{8DE89DDF-FB4D-49A6-8823-2E3F22CD0076}" destId="{455AD078-654D-4BEF-BB87-8ABF92B27106}" srcOrd="6" destOrd="0" presId="urn:microsoft.com/office/officeart/2005/8/layout/bProcess3"/>
    <dgm:cxn modelId="{6E79C219-0B68-4F5C-8606-E0D039EBE7B9}" type="presParOf" srcId="{8DE89DDF-FB4D-49A6-8823-2E3F22CD0076}" destId="{9DBDC5BA-43F9-4C55-B6DD-1C52517CABC6}" srcOrd="7" destOrd="0" presId="urn:microsoft.com/office/officeart/2005/8/layout/bProcess3"/>
    <dgm:cxn modelId="{C8C14240-CD48-48D3-97A4-C17A25F56C32}" type="presParOf" srcId="{9DBDC5BA-43F9-4C55-B6DD-1C52517CABC6}" destId="{95D03F8B-37E6-480A-AA82-3A40E4ED3851}" srcOrd="0" destOrd="0" presId="urn:microsoft.com/office/officeart/2005/8/layout/bProcess3"/>
    <dgm:cxn modelId="{2D249EFF-BA04-4785-B847-48044A603B20}" type="presParOf" srcId="{8DE89DDF-FB4D-49A6-8823-2E3F22CD0076}" destId="{85EF2600-1CEF-44D7-954F-4CE097A7EDC9}" srcOrd="8" destOrd="0" presId="urn:microsoft.com/office/officeart/2005/8/layout/bProcess3"/>
    <dgm:cxn modelId="{B8A93003-430A-41A9-B6E4-C8A5096FABEC}" type="presParOf" srcId="{8DE89DDF-FB4D-49A6-8823-2E3F22CD0076}" destId="{FB82E0C4-32DE-4EEB-B816-09A7DEB5B451}" srcOrd="9" destOrd="0" presId="urn:microsoft.com/office/officeart/2005/8/layout/bProcess3"/>
    <dgm:cxn modelId="{60953DEB-B75C-4F95-9B48-91A6390B29DC}" type="presParOf" srcId="{FB82E0C4-32DE-4EEB-B816-09A7DEB5B451}" destId="{966DAE49-096F-449F-A4A0-CE241C77E03D}" srcOrd="0" destOrd="0" presId="urn:microsoft.com/office/officeart/2005/8/layout/bProcess3"/>
    <dgm:cxn modelId="{E6D5BF5C-49AE-4080-BCB5-69DC5C4B8590}" type="presParOf" srcId="{8DE89DDF-FB4D-49A6-8823-2E3F22CD0076}" destId="{C131D4C0-7555-4334-8546-F18ADDAA501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BF4E-C6F8-488D-9D09-D82A704CDBFD}">
      <dsp:nvSpPr>
        <dsp:cNvPr id="0" name=""/>
        <dsp:cNvSpPr/>
      </dsp:nvSpPr>
      <dsp:spPr>
        <a:xfrm>
          <a:off x="2865695" y="898942"/>
          <a:ext cx="641398" cy="91440"/>
        </a:xfrm>
        <a:custGeom>
          <a:avLst/>
          <a:gdLst/>
          <a:ahLst/>
          <a:cxnLst/>
          <a:rect l="0" t="0" r="0" b="0"/>
          <a:pathLst>
            <a:path>
              <a:moveTo>
                <a:pt x="0" y="45720"/>
              </a:moveTo>
              <a:lnTo>
                <a:pt x="337799" y="45720"/>
              </a:lnTo>
              <a:lnTo>
                <a:pt x="337799" y="53083"/>
              </a:lnTo>
              <a:lnTo>
                <a:pt x="641398" y="53083"/>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169593" y="941361"/>
        <a:ext cx="33601" cy="6601"/>
      </dsp:txXfrm>
    </dsp:sp>
    <dsp:sp modelId="{973807CC-C04F-4C6D-A7F9-D693077A96D7}">
      <dsp:nvSpPr>
        <dsp:cNvPr id="0" name=""/>
        <dsp:cNvSpPr/>
      </dsp:nvSpPr>
      <dsp:spPr>
        <a:xfrm>
          <a:off x="0" y="84413"/>
          <a:ext cx="2867495" cy="1720497"/>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Шлифование заготовок,)</a:t>
          </a:r>
        </a:p>
        <a:p>
          <a:pPr marL="0" lvl="0" indent="0" algn="ctr" defTabSz="1066800">
            <a:lnSpc>
              <a:spcPct val="90000"/>
            </a:lnSpc>
            <a:spcBef>
              <a:spcPct val="0"/>
            </a:spcBef>
            <a:spcAft>
              <a:spcPct val="35000"/>
            </a:spcAft>
            <a:buNone/>
          </a:pPr>
          <a:r>
            <a:rPr lang="ru-RU" sz="2400" kern="1200" dirty="0"/>
            <a:t>1.Грубое</a:t>
          </a:r>
        </a:p>
        <a:p>
          <a:pPr marL="0" lvl="0" indent="0" algn="ctr" defTabSz="1066800">
            <a:lnSpc>
              <a:spcPct val="90000"/>
            </a:lnSpc>
            <a:spcBef>
              <a:spcPct val="0"/>
            </a:spcBef>
            <a:spcAft>
              <a:spcPct val="35000"/>
            </a:spcAft>
            <a:buNone/>
          </a:pPr>
          <a:r>
            <a:rPr lang="ru-RU" sz="2400" kern="1200" dirty="0"/>
            <a:t>2.Тонкое</a:t>
          </a:r>
        </a:p>
      </dsp:txBody>
      <dsp:txXfrm>
        <a:off x="0" y="84413"/>
        <a:ext cx="2867495" cy="1720497"/>
      </dsp:txXfrm>
    </dsp:sp>
    <dsp:sp modelId="{873CAA0A-3ED6-43DF-B868-8214D3B27EE9}">
      <dsp:nvSpPr>
        <dsp:cNvPr id="0" name=""/>
        <dsp:cNvSpPr/>
      </dsp:nvSpPr>
      <dsp:spPr>
        <a:xfrm>
          <a:off x="6405189" y="903312"/>
          <a:ext cx="641398" cy="91440"/>
        </a:xfrm>
        <a:custGeom>
          <a:avLst/>
          <a:gdLst/>
          <a:ahLst/>
          <a:cxnLst/>
          <a:rect l="0" t="0" r="0" b="0"/>
          <a:pathLst>
            <a:path>
              <a:moveTo>
                <a:pt x="0" y="48713"/>
              </a:moveTo>
              <a:lnTo>
                <a:pt x="337799" y="48713"/>
              </a:lnTo>
              <a:lnTo>
                <a:pt x="337799" y="45720"/>
              </a:lnTo>
              <a:lnTo>
                <a:pt x="641398"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709088" y="945731"/>
        <a:ext cx="33600" cy="6601"/>
      </dsp:txXfrm>
    </dsp:sp>
    <dsp:sp modelId="{DD34A7E3-F65E-4731-A3A9-E3249ACB555E}">
      <dsp:nvSpPr>
        <dsp:cNvPr id="0" name=""/>
        <dsp:cNvSpPr/>
      </dsp:nvSpPr>
      <dsp:spPr>
        <a:xfrm>
          <a:off x="3539494" y="91776"/>
          <a:ext cx="2867495" cy="1720497"/>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kern="1200" dirty="0"/>
            <a:t>Полирование</a:t>
          </a:r>
        </a:p>
      </dsp:txBody>
      <dsp:txXfrm>
        <a:off x="3539494" y="91776"/>
        <a:ext cx="2867495" cy="1720497"/>
      </dsp:txXfrm>
    </dsp:sp>
    <dsp:sp modelId="{99A733D7-1497-4D9D-A68E-9D937418E677}">
      <dsp:nvSpPr>
        <dsp:cNvPr id="0" name=""/>
        <dsp:cNvSpPr/>
      </dsp:nvSpPr>
      <dsp:spPr>
        <a:xfrm>
          <a:off x="1433747" y="1807480"/>
          <a:ext cx="7078988" cy="681485"/>
        </a:xfrm>
        <a:custGeom>
          <a:avLst/>
          <a:gdLst/>
          <a:ahLst/>
          <a:cxnLst/>
          <a:rect l="0" t="0" r="0" b="0"/>
          <a:pathLst>
            <a:path>
              <a:moveTo>
                <a:pt x="7078988" y="0"/>
              </a:moveTo>
              <a:lnTo>
                <a:pt x="7078988" y="357842"/>
              </a:lnTo>
              <a:lnTo>
                <a:pt x="0" y="357842"/>
              </a:lnTo>
              <a:lnTo>
                <a:pt x="0" y="681485"/>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795374" y="2144922"/>
        <a:ext cx="355735" cy="6601"/>
      </dsp:txXfrm>
    </dsp:sp>
    <dsp:sp modelId="{4E33762B-7F74-48EF-977A-1F92946CE579}">
      <dsp:nvSpPr>
        <dsp:cNvPr id="0" name=""/>
        <dsp:cNvSpPr/>
      </dsp:nvSpPr>
      <dsp:spPr>
        <a:xfrm>
          <a:off x="7078988" y="88783"/>
          <a:ext cx="2867495" cy="1720497"/>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kern="1200" dirty="0"/>
            <a:t>Гидратация</a:t>
          </a:r>
        </a:p>
      </dsp:txBody>
      <dsp:txXfrm>
        <a:off x="7078988" y="88783"/>
        <a:ext cx="2867495" cy="1720497"/>
      </dsp:txXfrm>
    </dsp:sp>
    <dsp:sp modelId="{9DBDC5BA-43F9-4C55-B6DD-1C52517CABC6}">
      <dsp:nvSpPr>
        <dsp:cNvPr id="0" name=""/>
        <dsp:cNvSpPr/>
      </dsp:nvSpPr>
      <dsp:spPr>
        <a:xfrm>
          <a:off x="2865695" y="3335894"/>
          <a:ext cx="4180892" cy="91440"/>
        </a:xfrm>
        <a:custGeom>
          <a:avLst/>
          <a:gdLst/>
          <a:ahLst/>
          <a:cxnLst/>
          <a:rect l="0" t="0" r="0" b="0"/>
          <a:pathLst>
            <a:path>
              <a:moveTo>
                <a:pt x="0" y="45720"/>
              </a:moveTo>
              <a:lnTo>
                <a:pt x="2107546" y="45720"/>
              </a:lnTo>
              <a:lnTo>
                <a:pt x="2107546" y="56541"/>
              </a:lnTo>
              <a:lnTo>
                <a:pt x="4180892" y="56541"/>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50854" y="3378313"/>
        <a:ext cx="210575" cy="6601"/>
      </dsp:txXfrm>
    </dsp:sp>
    <dsp:sp modelId="{455AD078-654D-4BEF-BB87-8ABF92B27106}">
      <dsp:nvSpPr>
        <dsp:cNvPr id="0" name=""/>
        <dsp:cNvSpPr/>
      </dsp:nvSpPr>
      <dsp:spPr>
        <a:xfrm>
          <a:off x="0" y="2521366"/>
          <a:ext cx="2867495" cy="1720497"/>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kern="1200" dirty="0"/>
            <a:t>Химическая </a:t>
          </a:r>
          <a:r>
            <a:rPr lang="ru-RU" sz="2800" kern="1200" baseline="0" dirty="0"/>
            <a:t>дезинфекция</a:t>
          </a:r>
          <a:endParaRPr lang="ru-RU" sz="2800" kern="1200" dirty="0"/>
        </a:p>
      </dsp:txBody>
      <dsp:txXfrm>
        <a:off x="0" y="2521366"/>
        <a:ext cx="2867495" cy="1720497"/>
      </dsp:txXfrm>
    </dsp:sp>
    <dsp:sp modelId="{FB82E0C4-32DE-4EEB-B816-09A7DEB5B451}">
      <dsp:nvSpPr>
        <dsp:cNvPr id="0" name=""/>
        <dsp:cNvSpPr/>
      </dsp:nvSpPr>
      <dsp:spPr>
        <a:xfrm>
          <a:off x="8467016" y="2564587"/>
          <a:ext cx="91440" cy="1689897"/>
        </a:xfrm>
        <a:custGeom>
          <a:avLst/>
          <a:gdLst/>
          <a:ahLst/>
          <a:cxnLst/>
          <a:rect l="0" t="0" r="0" b="0"/>
          <a:pathLst>
            <a:path>
              <a:moveTo>
                <a:pt x="45720" y="1689897"/>
              </a:moveTo>
              <a:lnTo>
                <a:pt x="45720" y="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8469723" y="3406235"/>
        <a:ext cx="86024" cy="6601"/>
      </dsp:txXfrm>
    </dsp:sp>
    <dsp:sp modelId="{85EF2600-1CEF-44D7-954F-4CE097A7EDC9}">
      <dsp:nvSpPr>
        <dsp:cNvPr id="0" name=""/>
        <dsp:cNvSpPr/>
      </dsp:nvSpPr>
      <dsp:spPr>
        <a:xfrm>
          <a:off x="7078988" y="2532187"/>
          <a:ext cx="2867495" cy="1720497"/>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ru-RU" sz="3000" kern="1200" dirty="0"/>
        </a:p>
      </dsp:txBody>
      <dsp:txXfrm>
        <a:off x="7078988" y="2532187"/>
        <a:ext cx="2867495" cy="1720497"/>
      </dsp:txXfrm>
    </dsp:sp>
    <dsp:sp modelId="{C131D4C0-7555-4334-8546-F18ADDAA501B}">
      <dsp:nvSpPr>
        <dsp:cNvPr id="0" name=""/>
        <dsp:cNvSpPr/>
      </dsp:nvSpPr>
      <dsp:spPr>
        <a:xfrm>
          <a:off x="7078988" y="2532187"/>
          <a:ext cx="2867495" cy="1720497"/>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ru-RU" sz="3000" b="0" kern="1200" dirty="0">
              <a:solidFill>
                <a:schemeClr val="bg1"/>
              </a:solidFill>
            </a:rPr>
            <a:t>Стерилизация, упаковка, маркировка</a:t>
          </a:r>
        </a:p>
      </dsp:txBody>
      <dsp:txXfrm>
        <a:off x="7078988" y="2532187"/>
        <a:ext cx="2867495" cy="172049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3A4E4-C9A8-4F86-97F0-2CD5FDE25B79}" type="datetimeFigureOut">
              <a:rPr lang="ru-RU" smtClean="0"/>
              <a:t>02.12.2017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399DB-2EA8-4A39-91F1-8D1731A3B004}" type="slidenum">
              <a:rPr lang="ru-RU" smtClean="0"/>
              <a:t>‹#›</a:t>
            </a:fld>
            <a:endParaRPr lang="ru-RU"/>
          </a:p>
        </p:txBody>
      </p:sp>
    </p:spTree>
    <p:extLst>
      <p:ext uri="{BB962C8B-B14F-4D97-AF65-F5344CB8AC3E}">
        <p14:creationId xmlns:p14="http://schemas.microsoft.com/office/powerpoint/2010/main" val="188852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70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039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4113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897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597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306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3162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8183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350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498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840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449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433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093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927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73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775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12/2/2017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66810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7E3AD8-6BC5-4274-BFF1-584EFBC002C4}"/>
              </a:ext>
            </a:extLst>
          </p:cNvPr>
          <p:cNvSpPr>
            <a:spLocks noGrp="1"/>
          </p:cNvSpPr>
          <p:nvPr>
            <p:ph type="ctrTitle"/>
          </p:nvPr>
        </p:nvSpPr>
        <p:spPr/>
        <p:txBody>
          <a:bodyPr/>
          <a:lstStyle/>
          <a:p>
            <a:r>
              <a:rPr lang="ru-RU" dirty="0"/>
              <a:t>ХРУСТАЛИК ДЛЯ КОТА ДРУГИЕ КОШАЧЬИ ГАДЖЕТЫ</a:t>
            </a:r>
          </a:p>
        </p:txBody>
      </p:sp>
    </p:spTree>
    <p:extLst>
      <p:ext uri="{BB962C8B-B14F-4D97-AF65-F5344CB8AC3E}">
        <p14:creationId xmlns:p14="http://schemas.microsoft.com/office/powerpoint/2010/main" val="175663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37AE8-71E6-4387-BA4D-C1A67615CCBE}"/>
              </a:ext>
            </a:extLst>
          </p:cNvPr>
          <p:cNvSpPr>
            <a:spLocks noGrp="1"/>
          </p:cNvSpPr>
          <p:nvPr>
            <p:ph type="title"/>
          </p:nvPr>
        </p:nvSpPr>
        <p:spPr/>
        <p:txBody>
          <a:bodyPr/>
          <a:lstStyle/>
          <a:p>
            <a:r>
              <a:rPr lang="ru-RU" dirty="0"/>
              <a:t>Производство иол из обычных материалов</a:t>
            </a:r>
          </a:p>
        </p:txBody>
      </p:sp>
      <p:graphicFrame>
        <p:nvGraphicFramePr>
          <p:cNvPr id="4" name="Схема 3">
            <a:extLst>
              <a:ext uri="{FF2B5EF4-FFF2-40B4-BE49-F238E27FC236}">
                <a16:creationId xmlns:a16="http://schemas.microsoft.com/office/drawing/2014/main" id="{77D1E456-6A11-4084-82DD-CC15FC57E649}"/>
              </a:ext>
            </a:extLst>
          </p:cNvPr>
          <p:cNvGraphicFramePr/>
          <p:nvPr>
            <p:extLst>
              <p:ext uri="{D42A27DB-BD31-4B8C-83A1-F6EECF244321}">
                <p14:modId xmlns:p14="http://schemas.microsoft.com/office/powerpoint/2010/main" val="4078261777"/>
              </p:ext>
            </p:extLst>
          </p:nvPr>
        </p:nvGraphicFramePr>
        <p:xfrm>
          <a:off x="1122758" y="1842868"/>
          <a:ext cx="9946484" cy="428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a:extLst>
              <a:ext uri="{FF2B5EF4-FFF2-40B4-BE49-F238E27FC236}">
                <a16:creationId xmlns:a16="http://schemas.microsoft.com/office/drawing/2014/main" id="{1BAEF1F9-9FE4-42AB-B93E-AE694FAD2D3C}"/>
              </a:ext>
            </a:extLst>
          </p:cNvPr>
          <p:cNvSpPr/>
          <p:nvPr/>
        </p:nvSpPr>
        <p:spPr>
          <a:xfrm>
            <a:off x="4666800" y="4375052"/>
            <a:ext cx="2858399" cy="1751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r>
              <a:rPr lang="ru-RU" sz="2800" dirty="0">
                <a:solidFill>
                  <a:schemeClr val="bg1"/>
                </a:solidFill>
              </a:rPr>
              <a:t>Контроль</a:t>
            </a:r>
          </a:p>
          <a:p>
            <a:pPr algn="ctr"/>
            <a:r>
              <a:rPr lang="ru-RU" sz="2800" dirty="0">
                <a:solidFill>
                  <a:schemeClr val="bg1"/>
                </a:solidFill>
              </a:rPr>
              <a:t>качества</a:t>
            </a:r>
          </a:p>
          <a:p>
            <a:pPr algn="ctr"/>
            <a:endParaRPr lang="ru-RU" dirty="0"/>
          </a:p>
        </p:txBody>
      </p:sp>
    </p:spTree>
    <p:extLst>
      <p:ext uri="{BB962C8B-B14F-4D97-AF65-F5344CB8AC3E}">
        <p14:creationId xmlns:p14="http://schemas.microsoft.com/office/powerpoint/2010/main" val="108773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F766D-5BCD-45B5-9C99-099F936577E8}"/>
              </a:ext>
            </a:extLst>
          </p:cNvPr>
          <p:cNvSpPr>
            <a:spLocks noGrp="1"/>
          </p:cNvSpPr>
          <p:nvPr>
            <p:ph type="title"/>
          </p:nvPr>
        </p:nvSpPr>
        <p:spPr>
          <a:xfrm>
            <a:off x="913775" y="618517"/>
            <a:ext cx="10364451" cy="818397"/>
          </a:xfrm>
        </p:spPr>
        <p:txBody>
          <a:bodyPr/>
          <a:lstStyle/>
          <a:p>
            <a:r>
              <a:rPr lang="ru-RU" dirty="0"/>
              <a:t>Из наноматериалов</a:t>
            </a:r>
          </a:p>
        </p:txBody>
      </p:sp>
      <p:sp>
        <p:nvSpPr>
          <p:cNvPr id="4" name="TextBox 3">
            <a:extLst>
              <a:ext uri="{FF2B5EF4-FFF2-40B4-BE49-F238E27FC236}">
                <a16:creationId xmlns:a16="http://schemas.microsoft.com/office/drawing/2014/main" id="{E9A52106-C482-41A6-9271-C5EFB606B628}"/>
              </a:ext>
            </a:extLst>
          </p:cNvPr>
          <p:cNvSpPr txBox="1"/>
          <p:nvPr/>
        </p:nvSpPr>
        <p:spPr>
          <a:xfrm>
            <a:off x="1103086" y="1436914"/>
            <a:ext cx="9768114" cy="2031325"/>
          </a:xfrm>
          <a:prstGeom prst="rect">
            <a:avLst/>
          </a:prstGeom>
          <a:noFill/>
        </p:spPr>
        <p:txBody>
          <a:bodyPr wrap="square" rtlCol="0">
            <a:spAutoFit/>
          </a:bodyPr>
          <a:lstStyle/>
          <a:p>
            <a:r>
              <a:rPr lang="ru-RU" dirty="0"/>
              <a:t>Если мы будем использовать материал с отрицательным преломлением, не нужно будет придавать формы ИОЛ и только полировать изделие, так будет затрачено гораздо меньше усилий и денег на их изготовление. Кроме того , возможно , имплант позволит повысить четкость передачи изображения. Применение будет упрошено: болезненность операции понизится, в связи с плоскостью материала и разрез будет меньше, следовательно операция будет легче переносится животными.</a:t>
            </a:r>
          </a:p>
          <a:p>
            <a:r>
              <a:rPr lang="ru-RU" dirty="0"/>
              <a:t>Так же это значительно удешевляет стоимость одного такого импланта</a:t>
            </a:r>
          </a:p>
        </p:txBody>
      </p:sp>
    </p:spTree>
    <p:extLst>
      <p:ext uri="{BB962C8B-B14F-4D97-AF65-F5344CB8AC3E}">
        <p14:creationId xmlns:p14="http://schemas.microsoft.com/office/powerpoint/2010/main" val="417504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7338691-348E-494D-8544-D6EF1A2E3122}"/>
              </a:ext>
            </a:extLst>
          </p:cNvPr>
          <p:cNvPicPr>
            <a:picLocks noChangeAspect="1"/>
          </p:cNvPicPr>
          <p:nvPr/>
        </p:nvPicPr>
        <p:blipFill>
          <a:blip r:embed="rId2"/>
          <a:stretch>
            <a:fillRect/>
          </a:stretch>
        </p:blipFill>
        <p:spPr>
          <a:xfrm>
            <a:off x="3338286" y="116114"/>
            <a:ext cx="5254172" cy="6411377"/>
          </a:xfrm>
          <a:prstGeom prst="rect">
            <a:avLst/>
          </a:prstGeom>
        </p:spPr>
      </p:pic>
    </p:spTree>
    <p:extLst>
      <p:ext uri="{BB962C8B-B14F-4D97-AF65-F5344CB8AC3E}">
        <p14:creationId xmlns:p14="http://schemas.microsoft.com/office/powerpoint/2010/main" val="92421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514ADB-ED5E-4074-8B91-86E4FBBDB6F5}"/>
              </a:ext>
            </a:extLst>
          </p:cNvPr>
          <p:cNvSpPr>
            <a:spLocks noGrp="1"/>
          </p:cNvSpPr>
          <p:nvPr>
            <p:ph type="title"/>
          </p:nvPr>
        </p:nvSpPr>
        <p:spPr/>
        <p:txBody>
          <a:bodyPr/>
          <a:lstStyle/>
          <a:p>
            <a:r>
              <a:rPr lang="ru-RU" dirty="0"/>
              <a:t>Необходимость в лечении </a:t>
            </a:r>
          </a:p>
        </p:txBody>
      </p:sp>
      <p:sp>
        <p:nvSpPr>
          <p:cNvPr id="6" name="TextBox 5">
            <a:extLst>
              <a:ext uri="{FF2B5EF4-FFF2-40B4-BE49-F238E27FC236}">
                <a16:creationId xmlns:a16="http://schemas.microsoft.com/office/drawing/2014/main" id="{C17F62CC-7855-4043-A191-87983646ED1D}"/>
              </a:ext>
            </a:extLst>
          </p:cNvPr>
          <p:cNvSpPr txBox="1"/>
          <p:nvPr/>
        </p:nvSpPr>
        <p:spPr>
          <a:xfrm>
            <a:off x="703385" y="1927274"/>
            <a:ext cx="7047913" cy="3970318"/>
          </a:xfrm>
          <a:prstGeom prst="rect">
            <a:avLst/>
          </a:prstGeom>
          <a:noFill/>
        </p:spPr>
        <p:txBody>
          <a:bodyPr wrap="square" rtlCol="0">
            <a:spAutoFit/>
          </a:bodyPr>
          <a:lstStyle/>
          <a:p>
            <a:r>
              <a:rPr lang="ru-RU" dirty="0"/>
              <a:t>Заболевания глаз — органические и функциональные поражения зрительного анализатора человека, ограничивающие его способность видеть, а также поражения придаточного аппарата глаза. Коты, как и люди могут заболевать теми или другими заболеваниями глаз. </a:t>
            </a:r>
            <a:r>
              <a:rPr lang="ru-RU" u="sng" dirty="0">
                <a:solidFill>
                  <a:schemeClr val="accent6"/>
                </a:solidFill>
              </a:rPr>
              <a:t>По статистике, больше всего подвержены помутнению хрусталика пожилые животные в возрасте после 8 — 9 лет.</a:t>
            </a:r>
            <a:r>
              <a:rPr lang="ru-RU" dirty="0"/>
              <a:t> Своеобразное строение головы определяет морфологические особенности питания тканей оптической системы глаза и провоцирует развитие деструктивных процессов. Примечательно, что у беспородных представителей семейства кошачьих заболевание встречается крайне редко. Приобретенное помутнение хрусталика развивается вследствие </a:t>
            </a:r>
            <a:r>
              <a:rPr lang="ru-RU" u="sng" dirty="0">
                <a:solidFill>
                  <a:schemeClr val="accent6"/>
                </a:solidFill>
              </a:rPr>
              <a:t>офтальмологических заболеваний, травм и механических повреждений зрительного аппарата, эндокринных сбоев, например, при сахарном диабете</a:t>
            </a:r>
          </a:p>
        </p:txBody>
      </p:sp>
      <p:pic>
        <p:nvPicPr>
          <p:cNvPr id="7" name="Рисунок 6">
            <a:extLst>
              <a:ext uri="{FF2B5EF4-FFF2-40B4-BE49-F238E27FC236}">
                <a16:creationId xmlns:a16="http://schemas.microsoft.com/office/drawing/2014/main" id="{3D843D7D-47BB-4210-98C0-8BAB7A17ED8E}"/>
              </a:ext>
            </a:extLst>
          </p:cNvPr>
          <p:cNvPicPr>
            <a:picLocks noChangeAspect="1"/>
          </p:cNvPicPr>
          <p:nvPr/>
        </p:nvPicPr>
        <p:blipFill>
          <a:blip r:embed="rId2"/>
          <a:stretch>
            <a:fillRect/>
          </a:stretch>
        </p:blipFill>
        <p:spPr>
          <a:xfrm>
            <a:off x="7704460" y="1927274"/>
            <a:ext cx="4487540" cy="2830170"/>
          </a:xfrm>
          <a:prstGeom prst="rect">
            <a:avLst/>
          </a:prstGeom>
        </p:spPr>
      </p:pic>
      <p:sp>
        <p:nvSpPr>
          <p:cNvPr id="8" name="TextBox 7">
            <a:extLst>
              <a:ext uri="{FF2B5EF4-FFF2-40B4-BE49-F238E27FC236}">
                <a16:creationId xmlns:a16="http://schemas.microsoft.com/office/drawing/2014/main" id="{EA1DC7E3-F6CB-4BB6-AD65-35DA149BDD04}"/>
              </a:ext>
            </a:extLst>
          </p:cNvPr>
          <p:cNvSpPr txBox="1"/>
          <p:nvPr/>
        </p:nvSpPr>
        <p:spPr>
          <a:xfrm>
            <a:off x="8013922" y="4958186"/>
            <a:ext cx="3868616" cy="369332"/>
          </a:xfrm>
          <a:prstGeom prst="rect">
            <a:avLst/>
          </a:prstGeom>
          <a:noFill/>
        </p:spPr>
        <p:txBody>
          <a:bodyPr wrap="square" rtlCol="0">
            <a:spAutoFit/>
          </a:bodyPr>
          <a:lstStyle/>
          <a:p>
            <a:pPr algn="ctr"/>
            <a:r>
              <a:rPr lang="ru-RU" dirty="0"/>
              <a:t>  </a:t>
            </a:r>
            <a:r>
              <a:rPr lang="ru-RU" dirty="0">
                <a:solidFill>
                  <a:schemeClr val="accent6"/>
                </a:solidFill>
              </a:rPr>
              <a:t>Строение</a:t>
            </a:r>
            <a:r>
              <a:rPr lang="ru-RU" dirty="0"/>
              <a:t> </a:t>
            </a:r>
            <a:r>
              <a:rPr lang="ru-RU" dirty="0">
                <a:solidFill>
                  <a:schemeClr val="accent6"/>
                </a:solidFill>
              </a:rPr>
              <a:t>глаза</a:t>
            </a:r>
            <a:r>
              <a:rPr lang="ru-RU" dirty="0"/>
              <a:t> </a:t>
            </a:r>
            <a:r>
              <a:rPr lang="ru-RU" dirty="0">
                <a:solidFill>
                  <a:schemeClr val="accent6"/>
                </a:solidFill>
              </a:rPr>
              <a:t>у</a:t>
            </a:r>
            <a:r>
              <a:rPr lang="ru-RU" dirty="0"/>
              <a:t> </a:t>
            </a:r>
            <a:r>
              <a:rPr lang="ru-RU" dirty="0">
                <a:solidFill>
                  <a:schemeClr val="accent6"/>
                </a:solidFill>
              </a:rPr>
              <a:t>кошек</a:t>
            </a:r>
          </a:p>
        </p:txBody>
      </p:sp>
    </p:spTree>
    <p:extLst>
      <p:ext uri="{BB962C8B-B14F-4D97-AF65-F5344CB8AC3E}">
        <p14:creationId xmlns:p14="http://schemas.microsoft.com/office/powerpoint/2010/main" val="175981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CBEA9D-D148-40F2-A6F6-C2C32660F7D6}"/>
              </a:ext>
            </a:extLst>
          </p:cNvPr>
          <p:cNvSpPr>
            <a:spLocks noGrp="1"/>
          </p:cNvSpPr>
          <p:nvPr>
            <p:ph type="title"/>
          </p:nvPr>
        </p:nvSpPr>
        <p:spPr/>
        <p:txBody>
          <a:bodyPr/>
          <a:lstStyle/>
          <a:p>
            <a:r>
              <a:rPr lang="ru-RU" dirty="0"/>
              <a:t>ИЗГОТОВЛЕНИЕ ИОЛ</a:t>
            </a:r>
          </a:p>
        </p:txBody>
      </p:sp>
      <p:sp>
        <p:nvSpPr>
          <p:cNvPr id="6" name="Прямоугольник 5">
            <a:extLst>
              <a:ext uri="{FF2B5EF4-FFF2-40B4-BE49-F238E27FC236}">
                <a16:creationId xmlns:a16="http://schemas.microsoft.com/office/drawing/2014/main" id="{D8CDA3C1-1C09-43A9-B05F-C3C550E99076}"/>
              </a:ext>
            </a:extLst>
          </p:cNvPr>
          <p:cNvSpPr/>
          <p:nvPr/>
        </p:nvSpPr>
        <p:spPr>
          <a:xfrm>
            <a:off x="1153551" y="2214695"/>
            <a:ext cx="6274191" cy="3139321"/>
          </a:xfrm>
          <a:prstGeom prst="rect">
            <a:avLst/>
          </a:prstGeom>
        </p:spPr>
        <p:txBody>
          <a:bodyPr wrap="square">
            <a:spAutoFit/>
          </a:bodyPr>
          <a:lstStyle/>
          <a:p>
            <a:r>
              <a:rPr lang="ru-RU" dirty="0"/>
              <a:t>В течение долгого времени ПММА был безальтернативным материалом для изготовления ИОЛ, но сейчас в нашем арсенале имеется несколько вариантов — </a:t>
            </a:r>
            <a:r>
              <a:rPr lang="ru-RU" u="sng" dirty="0">
                <a:solidFill>
                  <a:srgbClr val="C00000"/>
                </a:solidFill>
              </a:rPr>
              <a:t>гидрофобные акриловые, гидрофильные акриловые и силиконовые линзы.</a:t>
            </a:r>
            <a:r>
              <a:rPr lang="ru-RU" dirty="0"/>
              <a:t> Линзы из ПММА имплантируют в России примерно в 25% случаев, гидрофобные линзы — в 25-30%, оставшиеся 45-50% приходятся на гидрофильные ИОЛ. Во многих </a:t>
            </a:r>
            <a:r>
              <a:rPr lang="ru-RU" dirty="0" err="1"/>
              <a:t>клииках</a:t>
            </a:r>
            <a:r>
              <a:rPr lang="ru-RU" dirty="0"/>
              <a:t> линзы из ПММА имплантируют в 2-3% случаев, гидрофобные акриловые — в 30-35%, гидрофильные акриловые — примерно в 60%. </a:t>
            </a:r>
          </a:p>
          <a:p>
            <a:endParaRPr lang="ru-RU" dirty="0"/>
          </a:p>
        </p:txBody>
      </p:sp>
      <p:pic>
        <p:nvPicPr>
          <p:cNvPr id="7" name="Рисунок 6">
            <a:extLst>
              <a:ext uri="{FF2B5EF4-FFF2-40B4-BE49-F238E27FC236}">
                <a16:creationId xmlns:a16="http://schemas.microsoft.com/office/drawing/2014/main" id="{54B12BC3-FD46-40EB-B116-328D08C8A55D}"/>
              </a:ext>
            </a:extLst>
          </p:cNvPr>
          <p:cNvPicPr>
            <a:picLocks noChangeAspect="1"/>
          </p:cNvPicPr>
          <p:nvPr/>
        </p:nvPicPr>
        <p:blipFill>
          <a:blip r:embed="rId2"/>
          <a:stretch>
            <a:fillRect/>
          </a:stretch>
        </p:blipFill>
        <p:spPr>
          <a:xfrm>
            <a:off x="8371528" y="2214694"/>
            <a:ext cx="3146474" cy="2921726"/>
          </a:xfrm>
          <a:prstGeom prst="rect">
            <a:avLst/>
          </a:prstGeom>
        </p:spPr>
      </p:pic>
      <p:sp>
        <p:nvSpPr>
          <p:cNvPr id="8" name="TextBox 7">
            <a:extLst>
              <a:ext uri="{FF2B5EF4-FFF2-40B4-BE49-F238E27FC236}">
                <a16:creationId xmlns:a16="http://schemas.microsoft.com/office/drawing/2014/main" id="{6385EBF4-9AD3-4F3B-AE00-D336BA78D6AC}"/>
              </a:ext>
            </a:extLst>
          </p:cNvPr>
          <p:cNvSpPr txBox="1"/>
          <p:nvPr/>
        </p:nvSpPr>
        <p:spPr>
          <a:xfrm>
            <a:off x="8595360" y="5354016"/>
            <a:ext cx="2682866" cy="369332"/>
          </a:xfrm>
          <a:prstGeom prst="rect">
            <a:avLst/>
          </a:prstGeom>
          <a:noFill/>
        </p:spPr>
        <p:txBody>
          <a:bodyPr wrap="square" rtlCol="0">
            <a:spAutoFit/>
          </a:bodyPr>
          <a:lstStyle/>
          <a:p>
            <a:r>
              <a:rPr lang="ru-RU" dirty="0"/>
              <a:t>           Виды ИОЛ</a:t>
            </a:r>
          </a:p>
        </p:txBody>
      </p:sp>
    </p:spTree>
    <p:extLst>
      <p:ext uri="{BB962C8B-B14F-4D97-AF65-F5344CB8AC3E}">
        <p14:creationId xmlns:p14="http://schemas.microsoft.com/office/powerpoint/2010/main" val="179306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1137510-318E-4FC5-946E-4F824ACCBED3}"/>
              </a:ext>
            </a:extLst>
          </p:cNvPr>
          <p:cNvSpPr/>
          <p:nvPr/>
        </p:nvSpPr>
        <p:spPr>
          <a:xfrm>
            <a:off x="3090203" y="-3296799"/>
            <a:ext cx="8128000" cy="1754326"/>
          </a:xfrm>
          <a:prstGeom prst="rect">
            <a:avLst/>
          </a:prstGeom>
        </p:spPr>
        <p:txBody>
          <a:bodyPr wrap="square">
            <a:spAutoFit/>
          </a:bodyPr>
          <a:lstStyle/>
          <a:p>
            <a:r>
              <a:rPr lang="ru-RU" dirty="0"/>
              <a:t>Разновидности линз</a:t>
            </a:r>
          </a:p>
          <a:p>
            <a:r>
              <a:rPr lang="ru-RU" dirty="0"/>
              <a:t>Аккомодирующие линзы. Главной особенностью такой линзы является ее возможность имитировать процессы аккомодационного аппарата.</a:t>
            </a:r>
          </a:p>
          <a:p>
            <a:r>
              <a:rPr lang="ru-RU" dirty="0"/>
              <a:t>.</a:t>
            </a:r>
          </a:p>
          <a:p>
            <a:r>
              <a:rPr lang="ru-RU" dirty="0"/>
              <a:t>В нашей компании вы сможете купить интраокулярную линзу высокого качества по объективной стоимости.</a:t>
            </a:r>
          </a:p>
        </p:txBody>
      </p:sp>
      <p:sp>
        <p:nvSpPr>
          <p:cNvPr id="6" name="Прямоугольник 5">
            <a:extLst>
              <a:ext uri="{FF2B5EF4-FFF2-40B4-BE49-F238E27FC236}">
                <a16:creationId xmlns:a16="http://schemas.microsoft.com/office/drawing/2014/main" id="{111533E8-BDAE-4852-9CD3-B209D337CB0B}"/>
              </a:ext>
            </a:extLst>
          </p:cNvPr>
          <p:cNvSpPr/>
          <p:nvPr/>
        </p:nvSpPr>
        <p:spPr>
          <a:xfrm>
            <a:off x="5591124" y="291863"/>
            <a:ext cx="5373860" cy="6740307"/>
          </a:xfrm>
          <a:prstGeom prst="rect">
            <a:avLst/>
          </a:prstGeom>
        </p:spPr>
        <p:txBody>
          <a:bodyPr wrap="square">
            <a:spAutoFit/>
          </a:bodyPr>
          <a:lstStyle/>
          <a:p>
            <a:pPr marL="342900" indent="-342900" defTabSz="914400">
              <a:buFont typeface="+mj-lt"/>
              <a:buAutoNum type="arabicPeriod"/>
              <a:defRPr/>
            </a:pPr>
            <a:endParaRPr lang="ru-RU" dirty="0"/>
          </a:p>
          <a:p>
            <a:pPr marL="342900" indent="-342900" defTabSz="914400">
              <a:buFont typeface="+mj-lt"/>
              <a:buAutoNum type="arabicPeriod"/>
              <a:defRPr/>
            </a:pPr>
            <a:r>
              <a:rPr lang="ru-RU" dirty="0"/>
              <a:t>Линзы с желтым фильтром. Подобный фильтр полностью соответствует естественным хрусталикам. Такая линза в полной мере способна защитить сетчатку, а также отсекать лучи синего спектра и не нарушать баланс восприятия цветов.</a:t>
            </a:r>
          </a:p>
          <a:p>
            <a:pPr marL="342900" indent="-342900" defTabSz="914400">
              <a:buFont typeface="+mj-lt"/>
              <a:buAutoNum type="arabicPeriod"/>
              <a:defRPr/>
            </a:pPr>
            <a:r>
              <a:rPr lang="ru-RU" dirty="0"/>
              <a:t> Торические. Такие линзы используются при заболеваниях катаракты. </a:t>
            </a:r>
          </a:p>
          <a:p>
            <a:pPr marL="342900" indent="-342900" defTabSz="914400">
              <a:buFont typeface="+mj-lt"/>
              <a:buAutoNum type="arabicPeriod"/>
              <a:defRPr/>
            </a:pPr>
            <a:r>
              <a:rPr lang="ru-RU" dirty="0" err="1"/>
              <a:t>Факичные</a:t>
            </a:r>
            <a:r>
              <a:rPr lang="ru-RU" dirty="0"/>
              <a:t>. Линзы используются совместно с натуральным хрусталиком, так как в его удалении нет никакой необходимости</a:t>
            </a:r>
          </a:p>
          <a:p>
            <a:pPr marL="342900" indent="-342900" defTabSz="914400">
              <a:buFont typeface="+mj-lt"/>
              <a:buAutoNum type="arabicPeriod"/>
              <a:defRPr/>
            </a:pPr>
            <a:r>
              <a:rPr lang="ru-RU" dirty="0"/>
              <a:t>Мультифокальные. Линза полностью имитирует работу натурального хрусталика и позволяют получить максимальную четкость зрения. </a:t>
            </a:r>
          </a:p>
          <a:p>
            <a:pPr marL="342900" indent="-342900" defTabSz="914400">
              <a:buFont typeface="+mj-lt"/>
              <a:buAutoNum type="arabicPeriod"/>
              <a:defRPr/>
            </a:pPr>
            <a:r>
              <a:rPr lang="ru-RU" dirty="0"/>
              <a:t>Асферические. Такая линза применяется при необходимости корректировать сферическое искажение.</a:t>
            </a:r>
          </a:p>
          <a:p>
            <a:pPr marL="342900" indent="-342900" defTabSz="914400">
              <a:buFont typeface="+mj-lt"/>
              <a:buAutoNum type="arabicPeriod"/>
              <a:defRPr/>
            </a:pPr>
            <a:r>
              <a:rPr lang="ru-RU" dirty="0"/>
              <a:t>Аккомодирующие линзы. Главной особенностью такой линзы является ее возможность имитировать процессы аккомодационного аппарата</a:t>
            </a:r>
          </a:p>
          <a:p>
            <a:pPr marL="342900" indent="-342900" defTabSz="914400">
              <a:buFont typeface="+mj-lt"/>
              <a:buAutoNum type="arabicPeriod"/>
              <a:defRPr/>
            </a:pPr>
            <a:endParaRPr lang="ru-RU" dirty="0"/>
          </a:p>
          <a:p>
            <a:pPr marL="342900" lvl="0" indent="-342900" defTabSz="914400">
              <a:buFont typeface="+mj-lt"/>
              <a:buAutoNum type="arabicPeriod"/>
              <a:defRPr/>
            </a:pPr>
            <a:endParaRPr lang="ru-RU" dirty="0"/>
          </a:p>
        </p:txBody>
      </p:sp>
      <p:sp>
        <p:nvSpPr>
          <p:cNvPr id="10" name="Прямоугольник 9">
            <a:extLst>
              <a:ext uri="{FF2B5EF4-FFF2-40B4-BE49-F238E27FC236}">
                <a16:creationId xmlns:a16="http://schemas.microsoft.com/office/drawing/2014/main" id="{A08C12C8-CC25-4023-B5D3-BD8958F4578A}"/>
              </a:ext>
            </a:extLst>
          </p:cNvPr>
          <p:cNvSpPr/>
          <p:nvPr/>
        </p:nvSpPr>
        <p:spPr>
          <a:xfrm>
            <a:off x="974690" y="2353612"/>
            <a:ext cx="3800510" cy="2585323"/>
          </a:xfrm>
          <a:prstGeom prst="rect">
            <a:avLst/>
          </a:prstGeom>
        </p:spPr>
        <p:txBody>
          <a:bodyPr wrap="square">
            <a:spAutoFit/>
          </a:bodyPr>
          <a:lstStyle/>
          <a:p>
            <a:r>
              <a:rPr lang="ru-RU" dirty="0"/>
              <a:t>На данный момент у пациентов есть выбор между мягкими и жесткими линзами. Учитывая жесткость линзы определяется размер операционного разреза, а также количество необходимых швов – следует помнить, что чем их больше, тем длительнее период реабилитации. </a:t>
            </a:r>
          </a:p>
        </p:txBody>
      </p:sp>
      <p:sp>
        <p:nvSpPr>
          <p:cNvPr id="13" name="Прямоугольник: скругленные противолежащие углы 12">
            <a:extLst>
              <a:ext uri="{FF2B5EF4-FFF2-40B4-BE49-F238E27FC236}">
                <a16:creationId xmlns:a16="http://schemas.microsoft.com/office/drawing/2014/main" id="{8FC1821C-56C2-491C-86C8-246E9B443C09}"/>
              </a:ext>
            </a:extLst>
          </p:cNvPr>
          <p:cNvSpPr/>
          <p:nvPr/>
        </p:nvSpPr>
        <p:spPr>
          <a:xfrm>
            <a:off x="548640" y="1758462"/>
            <a:ext cx="4543865" cy="3770141"/>
          </a:xfrm>
          <a:prstGeom prst="round2DiagRect">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701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F876E4-D5DE-45F3-B657-A39AE1E4C14D}"/>
              </a:ext>
            </a:extLst>
          </p:cNvPr>
          <p:cNvSpPr>
            <a:spLocks noGrp="1"/>
          </p:cNvSpPr>
          <p:nvPr>
            <p:ph type="title"/>
          </p:nvPr>
        </p:nvSpPr>
        <p:spPr>
          <a:xfrm>
            <a:off x="913774" y="0"/>
            <a:ext cx="10364451" cy="1596177"/>
          </a:xfrm>
        </p:spPr>
        <p:txBody>
          <a:bodyPr/>
          <a:lstStyle/>
          <a:p>
            <a:r>
              <a:rPr lang="ru-RU" dirty="0"/>
              <a:t>Выбор материала</a:t>
            </a:r>
          </a:p>
        </p:txBody>
      </p:sp>
      <p:sp>
        <p:nvSpPr>
          <p:cNvPr id="4" name="TextBox 3">
            <a:extLst>
              <a:ext uri="{FF2B5EF4-FFF2-40B4-BE49-F238E27FC236}">
                <a16:creationId xmlns:a16="http://schemas.microsoft.com/office/drawing/2014/main" id="{441CF8CC-74AD-4183-A737-14320E6910F6}"/>
              </a:ext>
            </a:extLst>
          </p:cNvPr>
          <p:cNvSpPr txBox="1"/>
          <p:nvPr/>
        </p:nvSpPr>
        <p:spPr>
          <a:xfrm>
            <a:off x="768408" y="1250070"/>
            <a:ext cx="11423592" cy="6140142"/>
          </a:xfrm>
          <a:prstGeom prst="rect">
            <a:avLst/>
          </a:prstGeom>
          <a:noFill/>
        </p:spPr>
        <p:txBody>
          <a:bodyPr wrap="square" rtlCol="0">
            <a:spAutoFit/>
          </a:bodyPr>
          <a:lstStyle/>
          <a:p>
            <a:r>
              <a:rPr lang="ru-RU" sz="1600" dirty="0"/>
              <a:t>​Каждый искусственный хрусталик  обладает необходимыми оптическими характеристиками, чтобы обеспечивать хорошее зрение. Оптическая сила рассчитывается индивидуально для каждого пациента, исходя из особенностей его зрительной системы и цели хирургического вмешательства.</a:t>
            </a:r>
          </a:p>
          <a:p>
            <a:pPr marL="285750" indent="-285750">
              <a:buFont typeface="Arial" panose="020B0604020202020204" pitchFamily="34" charset="0"/>
              <a:buChar char="•"/>
            </a:pPr>
            <a:r>
              <a:rPr lang="ru-RU" sz="1600" dirty="0"/>
              <a:t>​Материалы, из которых изготавливаются современные интраокулярные линзы, биологически совместимы с тканями глаза, не вызывают аллергии и исключают возможность отторжения. Сейчас наиболее часто используются акриловые, </a:t>
            </a:r>
            <a:r>
              <a:rPr lang="ru-RU" sz="1600" dirty="0" err="1"/>
              <a:t>гидрогелевые</a:t>
            </a:r>
            <a:r>
              <a:rPr lang="ru-RU" sz="1600" dirty="0"/>
              <a:t>, силиконовые и </a:t>
            </a:r>
            <a:r>
              <a:rPr lang="ru-RU" sz="1600" dirty="0" err="1"/>
              <a:t>колламерные</a:t>
            </a:r>
            <a:r>
              <a:rPr lang="ru-RU" sz="1600" dirty="0"/>
              <a:t> линзы.</a:t>
            </a:r>
          </a:p>
          <a:p>
            <a:pPr marL="285750" indent="-285750">
              <a:buFont typeface="Arial" panose="020B0604020202020204" pitchFamily="34" charset="0"/>
              <a:buChar char="•"/>
            </a:pPr>
            <a:r>
              <a:rPr lang="ru-RU" sz="1600" dirty="0"/>
              <a:t>Современные интраокулярные линзы выполнены из гибкого материала. Гибкость линзы даёт возможность помещать искусственный хрусталик внутрь глаза в свёрнутом состоянии с помощью специального инжектора через уменьшенный </a:t>
            </a:r>
            <a:r>
              <a:rPr lang="ru-RU" sz="1600" dirty="0" err="1"/>
              <a:t>микродоступ</a:t>
            </a:r>
            <a:r>
              <a:rPr lang="ru-RU" sz="1600" dirty="0"/>
              <a:t> размером всего 1,8 мм. Линза самостоятельно разворачивается и надёжно фиксируется внутри капсульного мешка хрусталика.</a:t>
            </a:r>
          </a:p>
          <a:p>
            <a:pPr marL="285750" indent="-285750">
              <a:buFont typeface="Arial" panose="020B0604020202020204" pitchFamily="34" charset="0"/>
              <a:buChar char="•"/>
            </a:pPr>
            <a:r>
              <a:rPr lang="ru-RU" sz="1600" dirty="0"/>
              <a:t>Защита сетчатки от УФ-излучения.</a:t>
            </a:r>
          </a:p>
          <a:p>
            <a:r>
              <a:rPr lang="ru-RU" sz="1600" dirty="0"/>
              <a:t>​Как правило, современные интраокулярные линзы снабжены так называемым жёлтым фильтром. Природный хрусталик человека обладает специальными защитными свойствами, предохраняющими сетчатку от негативного воздействия ультрафиолетовых лучей определённого спектра. «Жёлтый фильтр» аналогичен фильтру естественного хрусталика, и интраокулярная линза защищает сетчатку так же, как и природный хрусталик глаза, что особенно актуально в пожилом возрасте</a:t>
            </a:r>
          </a:p>
          <a:p>
            <a:pPr marL="285750" indent="-285750">
              <a:buFont typeface="Arial" panose="020B0604020202020204" pitchFamily="34" charset="0"/>
              <a:buChar char="•"/>
            </a:pPr>
            <a:r>
              <a:rPr lang="ru-RU" sz="1600" dirty="0"/>
              <a:t>Коррекция сферических искажений.</a:t>
            </a:r>
          </a:p>
          <a:p>
            <a:r>
              <a:rPr lang="ru-RU" sz="1600" dirty="0"/>
              <a:t>​Для получения более качественного  изображения в тёмное время суток, в условиях недостаточной освещённости, специально разработаны интраокулярные асферические линзы коррекции сферических искажений. Они помогают избежать появления ореолов, отблесков, </a:t>
            </a:r>
            <a:r>
              <a:rPr lang="ru-RU" sz="1600" dirty="0" err="1"/>
              <a:t>засветов</a:t>
            </a:r>
            <a:r>
              <a:rPr lang="ru-RU" sz="1600" dirty="0"/>
              <a:t>.</a:t>
            </a:r>
          </a:p>
          <a:p>
            <a:endParaRPr lang="ru-RU" sz="1600" dirty="0"/>
          </a:p>
          <a:p>
            <a:endParaRPr lang="ru-RU" dirty="0"/>
          </a:p>
          <a:p>
            <a:endParaRPr lang="ru-RU" sz="1050" dirty="0"/>
          </a:p>
          <a:p>
            <a:endParaRPr lang="ru-RU" sz="1050" dirty="0"/>
          </a:p>
          <a:p>
            <a:endParaRPr lang="ru-RU" dirty="0"/>
          </a:p>
        </p:txBody>
      </p:sp>
    </p:spTree>
    <p:extLst>
      <p:ext uri="{BB962C8B-B14F-4D97-AF65-F5344CB8AC3E}">
        <p14:creationId xmlns:p14="http://schemas.microsoft.com/office/powerpoint/2010/main" val="200822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462B1-874D-4EC4-A1B7-9EB8402F9F45}"/>
              </a:ext>
            </a:extLst>
          </p:cNvPr>
          <p:cNvSpPr>
            <a:spLocks noGrp="1"/>
          </p:cNvSpPr>
          <p:nvPr>
            <p:ph type="title"/>
          </p:nvPr>
        </p:nvSpPr>
        <p:spPr>
          <a:xfrm>
            <a:off x="913774" y="313717"/>
            <a:ext cx="10364451" cy="1596177"/>
          </a:xfrm>
        </p:spPr>
        <p:txBody>
          <a:bodyPr/>
          <a:lstStyle/>
          <a:p>
            <a:r>
              <a:rPr lang="ru-RU" dirty="0"/>
              <a:t>Что такое Наноматериалы с отрицательным коэффициентом преломления?</a:t>
            </a:r>
          </a:p>
        </p:txBody>
      </p:sp>
      <p:sp>
        <p:nvSpPr>
          <p:cNvPr id="5" name="AutoShape 2" descr="Картинки по запросу three fingers girl meme">
            <a:extLst>
              <a:ext uri="{FF2B5EF4-FFF2-40B4-BE49-F238E27FC236}">
                <a16:creationId xmlns:a16="http://schemas.microsoft.com/office/drawing/2014/main" id="{BF51E6DB-ABF4-4B57-BDA3-4711FED0F6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TextBox 5">
            <a:extLst>
              <a:ext uri="{FF2B5EF4-FFF2-40B4-BE49-F238E27FC236}">
                <a16:creationId xmlns:a16="http://schemas.microsoft.com/office/drawing/2014/main" id="{D47E58D4-2630-43BB-A598-0CB0B7144D2D}"/>
              </a:ext>
            </a:extLst>
          </p:cNvPr>
          <p:cNvSpPr txBox="1"/>
          <p:nvPr/>
        </p:nvSpPr>
        <p:spPr>
          <a:xfrm>
            <a:off x="1037458" y="1596571"/>
            <a:ext cx="10117082" cy="5078313"/>
          </a:xfrm>
          <a:prstGeom prst="rect">
            <a:avLst/>
          </a:prstGeom>
          <a:noFill/>
        </p:spPr>
        <p:txBody>
          <a:bodyPr wrap="square" rtlCol="0">
            <a:spAutoFit/>
          </a:bodyPr>
          <a:lstStyle/>
          <a:p>
            <a:r>
              <a:rPr lang="ru-RU" dirty="0"/>
              <a:t>Обычные вещества, такие как стекло, имеют положительный показатель преломления. Виктор Веселаго предвидел, что будет возможным создание новых веществ, имеющих отрицательный рефракционный индекс. Эта идея была неосуществима на протяжении почти 40 лет до того момента, как 10–15 лет назад были созданы новые материалы, демонстрирующие отрицательный рефракционный индекс, в соответствии с прогнозом Веселаго. Что же замечательного в отрицательном рефракционном индексе? Это абсолютно новый способ проникновения световых волн. Все существующие в природе вещества обладают положительным рефракционным индексом. В некоторых материалах возможны определенные закономерности, способствующие отрицательному рефракционному индексу, но в природе их обнаружить не удалось. На данный момент они все искусственно созданы человеком. У подобных материалов может быть несколько применений. Во-первых, из плоского куска такого материала можно сделать линзу. Стекло на моих очках искривлено, потому что имеет положительный рефракционный индекс. Если сделать из стекла что-то плоское, к примеру окно, оно не будет фокусировать свет. Однако, если бы стекло обладало отрицательным рефракционным индексом, плоское окно или плоская линза могли бы фокусировать свет. </a:t>
            </a:r>
          </a:p>
          <a:p>
            <a:r>
              <a:rPr lang="ru-RU" dirty="0"/>
              <a:t>Другое интересное применение веществ с отрицательным рефракционным индексом заключается в том, что при их помощи можно достичь изображений со </a:t>
            </a:r>
            <a:r>
              <a:rPr lang="ru-RU" dirty="0" err="1"/>
              <a:t>сверхразрешением</a:t>
            </a:r>
            <a:r>
              <a:rPr lang="ru-RU" dirty="0"/>
              <a:t>, за пределами дифракционного лимита.</a:t>
            </a:r>
          </a:p>
        </p:txBody>
      </p:sp>
    </p:spTree>
    <p:extLst>
      <p:ext uri="{BB962C8B-B14F-4D97-AF65-F5344CB8AC3E}">
        <p14:creationId xmlns:p14="http://schemas.microsoft.com/office/powerpoint/2010/main" val="13122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44655-0843-49F2-8E82-C31AA5169113}"/>
              </a:ext>
            </a:extLst>
          </p:cNvPr>
          <p:cNvSpPr>
            <a:spLocks noGrp="1"/>
          </p:cNvSpPr>
          <p:nvPr>
            <p:ph type="title"/>
          </p:nvPr>
        </p:nvSpPr>
        <p:spPr>
          <a:xfrm>
            <a:off x="1416148" y="313904"/>
            <a:ext cx="10364451" cy="1596177"/>
          </a:xfrm>
        </p:spPr>
        <p:txBody>
          <a:bodyPr/>
          <a:lstStyle/>
          <a:p>
            <a:r>
              <a:rPr lang="ru-RU" dirty="0"/>
              <a:t>Операция по замене хрусталика</a:t>
            </a:r>
          </a:p>
        </p:txBody>
      </p:sp>
      <p:sp>
        <p:nvSpPr>
          <p:cNvPr id="4" name="Прямоугольник 3">
            <a:extLst>
              <a:ext uri="{FF2B5EF4-FFF2-40B4-BE49-F238E27FC236}">
                <a16:creationId xmlns:a16="http://schemas.microsoft.com/office/drawing/2014/main" id="{E0A2ED87-654A-4CFA-AFA4-D052CBF2AD8D}"/>
              </a:ext>
            </a:extLst>
          </p:cNvPr>
          <p:cNvSpPr/>
          <p:nvPr/>
        </p:nvSpPr>
        <p:spPr>
          <a:xfrm>
            <a:off x="1416148" y="1910081"/>
            <a:ext cx="6039729" cy="3477875"/>
          </a:xfrm>
          <a:prstGeom prst="rect">
            <a:avLst/>
          </a:prstGeom>
        </p:spPr>
        <p:txBody>
          <a:bodyPr wrap="square">
            <a:spAutoFit/>
          </a:bodyPr>
          <a:lstStyle/>
          <a:p>
            <a:pPr marL="285750" indent="-285750">
              <a:buFont typeface="Arial" panose="020B0604020202020204" pitchFamily="34" charset="0"/>
              <a:buChar char="•"/>
            </a:pPr>
            <a:r>
              <a:rPr lang="ru-RU" sz="2000" dirty="0" err="1"/>
              <a:t>Экстракапсулярная</a:t>
            </a:r>
            <a:r>
              <a:rPr lang="ru-RU" sz="2000" dirty="0"/>
              <a:t> экстракция катаракты — это метод , сохраняющий заднюю капсулу хрусталика. Однако, данное вмешательство отличается высокой </a:t>
            </a:r>
            <a:r>
              <a:rPr lang="ru-RU" sz="2000" dirty="0" err="1"/>
              <a:t>травматичностью</a:t>
            </a:r>
            <a:r>
              <a:rPr lang="ru-RU" sz="2000" dirty="0"/>
              <a:t> для роговицы. Негативные последствия </a:t>
            </a:r>
            <a:r>
              <a:rPr lang="ru-RU" sz="2000" dirty="0" err="1"/>
              <a:t>интракапсулярной</a:t>
            </a:r>
            <a:r>
              <a:rPr lang="ru-RU" sz="2000" dirty="0"/>
              <a:t> экстракции заключаются в возникновении риска выпадения стекловидного тела</a:t>
            </a:r>
          </a:p>
          <a:p>
            <a:pPr marL="285750" indent="-285750">
              <a:buFont typeface="Arial" panose="020B0604020202020204" pitchFamily="34" charset="0"/>
              <a:buChar char="•"/>
            </a:pPr>
            <a:r>
              <a:rPr lang="ru-RU" sz="2000" dirty="0"/>
              <a:t>Ультразвуковое дробление </a:t>
            </a:r>
            <a:r>
              <a:rPr lang="ru-RU" sz="2000" dirty="0" err="1"/>
              <a:t>хрусталика.Разрез</a:t>
            </a:r>
            <a:r>
              <a:rPr lang="ru-RU" sz="2000" dirty="0"/>
              <a:t> роговицы делают минимальным — до 3-3,5 мм. Разрез герметизируют без применения шовных материалов</a:t>
            </a:r>
            <a:r>
              <a:rPr lang="ru-RU" dirty="0"/>
              <a:t>.</a:t>
            </a:r>
          </a:p>
        </p:txBody>
      </p:sp>
      <p:pic>
        <p:nvPicPr>
          <p:cNvPr id="5" name="Рисунок 4">
            <a:extLst>
              <a:ext uri="{FF2B5EF4-FFF2-40B4-BE49-F238E27FC236}">
                <a16:creationId xmlns:a16="http://schemas.microsoft.com/office/drawing/2014/main" id="{C9243F16-6BAD-41CE-BD77-52B281012C97}"/>
              </a:ext>
            </a:extLst>
          </p:cNvPr>
          <p:cNvPicPr>
            <a:picLocks noChangeAspect="1"/>
          </p:cNvPicPr>
          <p:nvPr/>
        </p:nvPicPr>
        <p:blipFill>
          <a:blip r:embed="rId2"/>
          <a:stretch>
            <a:fillRect/>
          </a:stretch>
        </p:blipFill>
        <p:spPr>
          <a:xfrm>
            <a:off x="7455877" y="1795756"/>
            <a:ext cx="3246706" cy="2139339"/>
          </a:xfrm>
          <a:prstGeom prst="rect">
            <a:avLst/>
          </a:prstGeom>
        </p:spPr>
      </p:pic>
      <p:pic>
        <p:nvPicPr>
          <p:cNvPr id="6" name="Рисунок 5">
            <a:extLst>
              <a:ext uri="{FF2B5EF4-FFF2-40B4-BE49-F238E27FC236}">
                <a16:creationId xmlns:a16="http://schemas.microsoft.com/office/drawing/2014/main" id="{6826742A-3972-4DB0-9160-6253FB3A68A4}"/>
              </a:ext>
            </a:extLst>
          </p:cNvPr>
          <p:cNvPicPr>
            <a:picLocks noChangeAspect="1"/>
          </p:cNvPicPr>
          <p:nvPr/>
        </p:nvPicPr>
        <p:blipFill>
          <a:blip r:embed="rId3"/>
          <a:stretch>
            <a:fillRect/>
          </a:stretch>
        </p:blipFill>
        <p:spPr>
          <a:xfrm>
            <a:off x="7455877" y="4151752"/>
            <a:ext cx="3246706" cy="1688287"/>
          </a:xfrm>
          <a:prstGeom prst="rect">
            <a:avLst/>
          </a:prstGeom>
        </p:spPr>
      </p:pic>
    </p:spTree>
    <p:extLst>
      <p:ext uri="{BB962C8B-B14F-4D97-AF65-F5344CB8AC3E}">
        <p14:creationId xmlns:p14="http://schemas.microsoft.com/office/powerpoint/2010/main" val="185041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2A94A9-8D2E-482A-BFA2-E18FECC517F8}"/>
              </a:ext>
            </a:extLst>
          </p:cNvPr>
          <p:cNvSpPr txBox="1"/>
          <p:nvPr/>
        </p:nvSpPr>
        <p:spPr>
          <a:xfrm>
            <a:off x="3882683" y="562708"/>
            <a:ext cx="5500468" cy="646331"/>
          </a:xfrm>
          <a:prstGeom prst="rect">
            <a:avLst/>
          </a:prstGeom>
          <a:noFill/>
        </p:spPr>
        <p:txBody>
          <a:bodyPr wrap="square" rtlCol="0">
            <a:spAutoFit/>
          </a:bodyPr>
          <a:lstStyle/>
          <a:p>
            <a:r>
              <a:rPr lang="ru-RU" sz="3600" dirty="0"/>
              <a:t>СТОИМОСТЬ ИМПЛАНТА</a:t>
            </a:r>
          </a:p>
        </p:txBody>
      </p:sp>
      <p:sp>
        <p:nvSpPr>
          <p:cNvPr id="3" name="TextBox 2">
            <a:extLst>
              <a:ext uri="{FF2B5EF4-FFF2-40B4-BE49-F238E27FC236}">
                <a16:creationId xmlns:a16="http://schemas.microsoft.com/office/drawing/2014/main" id="{BBC7D67A-329B-40AD-AFE1-8DC90D03CDB8}"/>
              </a:ext>
            </a:extLst>
          </p:cNvPr>
          <p:cNvSpPr txBox="1"/>
          <p:nvPr/>
        </p:nvSpPr>
        <p:spPr>
          <a:xfrm>
            <a:off x="616075" y="1385005"/>
            <a:ext cx="4841296" cy="4801314"/>
          </a:xfrm>
          <a:prstGeom prst="rect">
            <a:avLst/>
          </a:prstGeom>
          <a:noFill/>
        </p:spPr>
        <p:txBody>
          <a:bodyPr wrap="square" rtlCol="0">
            <a:spAutoFit/>
          </a:bodyPr>
          <a:lstStyle/>
          <a:p>
            <a:r>
              <a:rPr lang="ru-RU" dirty="0"/>
              <a:t>Мы провели эксперимент, опросив посетителей одной из ветеринарных клиник Санкт-Петербурга, и задав вопрос: «Какую сумму Вы были бы готовы отдать на операцию по замене хрусталика глаза Вашего питомца на искусственный, при условии острой необходимости?»</a:t>
            </a:r>
          </a:p>
          <a:p>
            <a:r>
              <a:rPr lang="ru-RU" dirty="0"/>
              <a:t>Из 50 опрошенных только 5% ответили, что готовы заплатить 70 </a:t>
            </a:r>
            <a:r>
              <a:rPr lang="ru-RU" dirty="0" err="1"/>
              <a:t>тыс.руб</a:t>
            </a:r>
            <a:r>
              <a:rPr lang="ru-RU" dirty="0"/>
              <a:t>. и выше (столько стоит самый дорогой ИОЛ для людей);</a:t>
            </a:r>
          </a:p>
          <a:p>
            <a:r>
              <a:rPr lang="ru-RU" dirty="0"/>
              <a:t>67% - не более 20 </a:t>
            </a:r>
            <a:r>
              <a:rPr lang="ru-RU" dirty="0" err="1"/>
              <a:t>тыс.руб</a:t>
            </a:r>
            <a:r>
              <a:rPr lang="ru-RU" dirty="0"/>
              <a:t>. на одну ИОЛ;</a:t>
            </a:r>
          </a:p>
          <a:p>
            <a:r>
              <a:rPr lang="ru-RU" dirty="0"/>
              <a:t>3%-ответили, что вообще не стали бы проводить эту операцию;</a:t>
            </a:r>
          </a:p>
          <a:p>
            <a:r>
              <a:rPr lang="ru-RU" dirty="0"/>
              <a:t>После этого, нам стало очевидно, что розничная цена импланта для кошек должна находиться в диапазоне 17-20 тыс. рублей за один хрусталик.</a:t>
            </a:r>
          </a:p>
        </p:txBody>
      </p:sp>
      <p:graphicFrame>
        <p:nvGraphicFramePr>
          <p:cNvPr id="7" name="Диаграмма 6">
            <a:extLst>
              <a:ext uri="{FF2B5EF4-FFF2-40B4-BE49-F238E27FC236}">
                <a16:creationId xmlns:a16="http://schemas.microsoft.com/office/drawing/2014/main" id="{C78539D8-DFA1-406C-8D15-6A48E0ADE31F}"/>
              </a:ext>
            </a:extLst>
          </p:cNvPr>
          <p:cNvGraphicFramePr/>
          <p:nvPr>
            <p:extLst>
              <p:ext uri="{D42A27DB-BD31-4B8C-83A1-F6EECF244321}">
                <p14:modId xmlns:p14="http://schemas.microsoft.com/office/powerpoint/2010/main" val="731528809"/>
              </p:ext>
            </p:extLst>
          </p:nvPr>
        </p:nvGraphicFramePr>
        <p:xfrm>
          <a:off x="4992914" y="1553030"/>
          <a:ext cx="7140470" cy="474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018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68B82-DCA1-488D-AE08-4A02EF6066FF}"/>
              </a:ext>
            </a:extLst>
          </p:cNvPr>
          <p:cNvSpPr>
            <a:spLocks noGrp="1"/>
          </p:cNvSpPr>
          <p:nvPr>
            <p:ph type="title"/>
          </p:nvPr>
        </p:nvSpPr>
        <p:spPr>
          <a:xfrm>
            <a:off x="5007473" y="1420375"/>
            <a:ext cx="10364451" cy="1596177"/>
          </a:xfrm>
        </p:spPr>
        <p:txBody>
          <a:bodyPr/>
          <a:lstStyle/>
          <a:p>
            <a:r>
              <a:rPr lang="ru-RU" dirty="0"/>
              <a:t> </a:t>
            </a:r>
          </a:p>
        </p:txBody>
      </p:sp>
      <p:sp>
        <p:nvSpPr>
          <p:cNvPr id="7" name="Прямоугольник 6">
            <a:extLst>
              <a:ext uri="{FF2B5EF4-FFF2-40B4-BE49-F238E27FC236}">
                <a16:creationId xmlns:a16="http://schemas.microsoft.com/office/drawing/2014/main" id="{AED777CC-266E-4A3D-A2F3-1BA16873BB7D}"/>
              </a:ext>
            </a:extLst>
          </p:cNvPr>
          <p:cNvSpPr/>
          <p:nvPr/>
        </p:nvSpPr>
        <p:spPr>
          <a:xfrm>
            <a:off x="1097280" y="1744306"/>
            <a:ext cx="8825132" cy="4247317"/>
          </a:xfrm>
          <a:prstGeom prst="rect">
            <a:avLst/>
          </a:prstGeom>
        </p:spPr>
        <p:txBody>
          <a:bodyPr wrap="square">
            <a:spAutoFit/>
          </a:bodyPr>
          <a:lstStyle/>
          <a:p>
            <a:r>
              <a:rPr lang="ru-RU" dirty="0"/>
              <a:t>В центральной части он более тонкий, в то время как периферическая часть хрусталика имеет большую толщину. Именно из-за этого лучи света, проходящие через периферическую часть хрусталика, фокусируются до сетчатки, а центральные лучи фокусируются на сетчатке. Так как лучи света собираются не в одной точке, то часть информации об изображении теряется. В результате этого изображение на сетчатке получается неидеальным. Использование традиционных "сферических" линз аналогичным образом способствует возникновению сферических аберраций. Неверно созданная линза может повредить хрусталик и появится катаракта. Если неправильно продиагностировать камеру и установить линзу большего диаметра, чем нужно, то она прогнется и вызовет глаукому (повысит давление внутри глаза) или ряд других неприятных эффектов</a:t>
            </a:r>
          </a:p>
          <a:p>
            <a:r>
              <a:rPr lang="ru-RU" dirty="0"/>
              <a:t>Основа точного расчёта </a:t>
            </a:r>
            <a:r>
              <a:rPr lang="ru-RU" dirty="0" err="1"/>
              <a:t>факичной</a:t>
            </a:r>
            <a:r>
              <a:rPr lang="ru-RU" dirty="0"/>
              <a:t> линзы — UBM, то есть ультразвуковая </a:t>
            </a:r>
            <a:r>
              <a:rPr lang="ru-RU" dirty="0" err="1"/>
              <a:t>биомикроскопия</a:t>
            </a:r>
            <a:r>
              <a:rPr lang="ru-RU" dirty="0"/>
              <a:t>, это метод акустической визуализации внутриглазных структур переднего сегмента глаза (роговицы, радужки, угла передней камеры и хрусталика) — многофункциональный комбайн для любых типов ультразвуковых исследований</a:t>
            </a:r>
          </a:p>
        </p:txBody>
      </p:sp>
      <p:sp>
        <p:nvSpPr>
          <p:cNvPr id="8" name="TextBox 7">
            <a:extLst>
              <a:ext uri="{FF2B5EF4-FFF2-40B4-BE49-F238E27FC236}">
                <a16:creationId xmlns:a16="http://schemas.microsoft.com/office/drawing/2014/main" id="{77C0586D-86E2-4527-A7D5-8383969B9A46}"/>
              </a:ext>
            </a:extLst>
          </p:cNvPr>
          <p:cNvSpPr txBox="1"/>
          <p:nvPr/>
        </p:nvSpPr>
        <p:spPr>
          <a:xfrm>
            <a:off x="3179298" y="650934"/>
            <a:ext cx="5205047" cy="769441"/>
          </a:xfrm>
          <a:prstGeom prst="rect">
            <a:avLst/>
          </a:prstGeom>
          <a:noFill/>
        </p:spPr>
        <p:txBody>
          <a:bodyPr wrap="square" rtlCol="0">
            <a:spAutoFit/>
          </a:bodyPr>
          <a:lstStyle/>
          <a:p>
            <a:r>
              <a:rPr lang="ru-RU" sz="4400" dirty="0"/>
              <a:t>Построение ИОЛ</a:t>
            </a:r>
          </a:p>
        </p:txBody>
      </p:sp>
    </p:spTree>
    <p:extLst>
      <p:ext uri="{BB962C8B-B14F-4D97-AF65-F5344CB8AC3E}">
        <p14:creationId xmlns:p14="http://schemas.microsoft.com/office/powerpoint/2010/main" val="1276856278"/>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5861</TotalTime>
  <Words>1267</Words>
  <Application>Microsoft Office PowerPoint</Application>
  <PresentationFormat>Широкоэкранный</PresentationFormat>
  <Paragraphs>64</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Tw Cen MT</vt:lpstr>
      <vt:lpstr>Капля</vt:lpstr>
      <vt:lpstr>ХРУСТАЛИК ДЛЯ КОТА ДРУГИЕ КОШАЧЬИ ГАДЖЕТЫ</vt:lpstr>
      <vt:lpstr>Необходимость в лечении </vt:lpstr>
      <vt:lpstr>ИЗГОТОВЛЕНИЕ ИОЛ</vt:lpstr>
      <vt:lpstr>Презентация PowerPoint</vt:lpstr>
      <vt:lpstr>Выбор материала</vt:lpstr>
      <vt:lpstr>Что такое Наноматериалы с отрицательным коэффициентом преломления?</vt:lpstr>
      <vt:lpstr>Операция по замене хрусталика</vt:lpstr>
      <vt:lpstr>Презентация PowerPoint</vt:lpstr>
      <vt:lpstr> </vt:lpstr>
      <vt:lpstr>Производство иол из обычных материалов</vt:lpstr>
      <vt:lpstr>Из наноматериалов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ХРУСТАЛИК ДЛЯ КОТА ДРУГИЕ КОШАЧЬИ ГАДЖЕТЫ</dc:title>
  <dc:creator>User</dc:creator>
  <cp:lastModifiedBy>User</cp:lastModifiedBy>
  <cp:revision>47</cp:revision>
  <dcterms:created xsi:type="dcterms:W3CDTF">2017-11-29T19:16:22Z</dcterms:created>
  <dcterms:modified xsi:type="dcterms:W3CDTF">2017-12-03T20:59:10Z</dcterms:modified>
</cp:coreProperties>
</file>